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7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E45D0-0D6D-4965-9139-E92AA060BBC6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F04FF-B9CA-405E-B401-FB9E68390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01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F04FF-B9CA-405E-B401-FB9E6839049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39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8.xml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slide" Target="slide7.xml"/><Relationship Id="rId5" Type="http://schemas.openxmlformats.org/officeDocument/2006/relationships/image" Target="../media/image6.jpeg"/><Relationship Id="rId10" Type="http://schemas.openxmlformats.org/officeDocument/2006/relationships/slide" Target="slide4.xml"/><Relationship Id="rId4" Type="http://schemas.openxmlformats.org/officeDocument/2006/relationships/image" Target="../media/image5.jpeg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forms.office.com/Pages/ResponsePage.aspx?id=zcZhQLvSmkWe42KBZPsysP73PtXAjIdEtzoH7wMTOXNUQ0tRUFk5QVc3UzVNRkdHNzBLUlVYS0g1Ry4u" TargetMode="Externa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forms.office.com/Pages/ResponsePage.aspx?id=zcZhQLvSmkWe42KBZPsysP73PtXAjIdEtzoH7wMTOXNUQ0tRUFk5QVc3UzVNRkdHNzBLUlVYS0g1Ry4u" TargetMode="Externa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forms.office.com/Pages/ResponsePage.aspx?id=zcZhQLvSmkWe42KBZPsysP73PtXAjIdEtzoH7wMTOXNUQ0tRUFk5QVc3UzVNRkdHNzBLUlVYS0g1Ry4u" TargetMode="Externa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forms.office.com/Pages/ResponsePage.aspx?id=zcZhQLvSmkWe42KBZPsysP73PtXAjIdEtzoH7wMTOXNUQ0tRUFk5QVc3UzVNRkdHNzBLUlVYS0g1Ry4u" TargetMode="Externa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forms.office.com/Pages/ResponsePage.aspx?id=zcZhQLvSmkWe42KBZPsysP73PtXAjIdEtzoH7wMTOXNUQ0tRUFk5QVc3UzVNRkdHNzBLUlVYS0g1Ry4u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forms.office.com/Pages/ResponsePage.aspx?id=zcZhQLvSmkWe42KBZPsysP73PtXAjIdEtzoH7wMTOXNUQ0tRUFk5QVc3UzVNRkdHNzBLUlVYS0g1Ry4u" TargetMode="Externa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/>
        </p:nvSpPr>
        <p:spPr>
          <a:xfrm>
            <a:off x="-44450" y="-6350"/>
            <a:ext cx="1936750" cy="1631950"/>
          </a:xfrm>
          <a:custGeom>
            <a:avLst/>
            <a:gdLst>
              <a:gd name="connsiteX0" fmla="*/ 1015 w 1936750"/>
              <a:gd name="connsiteY0" fmla="*/ 10160 h 1631950"/>
              <a:gd name="connsiteX1" fmla="*/ 969517 w 1936750"/>
              <a:gd name="connsiteY1" fmla="*/ 10160 h 1631950"/>
              <a:gd name="connsiteX2" fmla="*/ 1938020 w 1936750"/>
              <a:gd name="connsiteY2" fmla="*/ 823976 h 1631950"/>
              <a:gd name="connsiteX3" fmla="*/ 969517 w 1936750"/>
              <a:gd name="connsiteY3" fmla="*/ 1637792 h 1631950"/>
              <a:gd name="connsiteX4" fmla="*/ 1015 w 1936750"/>
              <a:gd name="connsiteY4" fmla="*/ 1637792 h 1631950"/>
              <a:gd name="connsiteX5" fmla="*/ 1015 w 1936750"/>
              <a:gd name="connsiteY5" fmla="*/ 1016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6750" h="1631950">
                <a:moveTo>
                  <a:pt x="1015" y="10160"/>
                </a:moveTo>
                <a:lnTo>
                  <a:pt x="969517" y="10160"/>
                </a:lnTo>
                <a:cubicBezTo>
                  <a:pt x="1504441" y="10160"/>
                  <a:pt x="1938020" y="374523"/>
                  <a:pt x="1938020" y="823976"/>
                </a:cubicBezTo>
                <a:cubicBezTo>
                  <a:pt x="1938020" y="1273429"/>
                  <a:pt x="1504441" y="1637792"/>
                  <a:pt x="969517" y="1637792"/>
                </a:cubicBezTo>
                <a:lnTo>
                  <a:pt x="1015" y="1637792"/>
                </a:lnTo>
                <a:lnTo>
                  <a:pt x="1015" y="1016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rcRect b="22347"/>
          <a:stretch>
            <a:fillRect/>
          </a:stretch>
        </p:blipFill>
        <p:spPr>
          <a:xfrm>
            <a:off x="-8130" y="2918709"/>
            <a:ext cx="12192000" cy="3041402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 rot="16200000">
            <a:off x="11423220" y="4961664"/>
            <a:ext cx="1597501" cy="762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SPSTI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16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Janvier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Crédit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photo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6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Freepik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5935009-3572-C28A-FEFB-2DAEC158883E}"/>
              </a:ext>
            </a:extLst>
          </p:cNvPr>
          <p:cNvGrpSpPr/>
          <p:nvPr/>
        </p:nvGrpSpPr>
        <p:grpSpPr>
          <a:xfrm>
            <a:off x="-162307" y="-14477"/>
            <a:ext cx="12422378" cy="6890765"/>
            <a:chOff x="-162307" y="-14477"/>
            <a:chExt cx="12422378" cy="6890765"/>
          </a:xfrm>
        </p:grpSpPr>
        <p:sp>
          <p:nvSpPr>
            <p:cNvPr id="4" name="Freeform 0"/>
            <p:cNvSpPr/>
            <p:nvPr/>
          </p:nvSpPr>
          <p:spPr>
            <a:xfrm>
              <a:off x="0" y="0"/>
              <a:ext cx="12192000" cy="1406652"/>
            </a:xfrm>
            <a:custGeom>
              <a:avLst/>
              <a:gdLst>
                <a:gd name="connsiteX0" fmla="*/ 0 w 12192000"/>
                <a:gd name="connsiteY0" fmla="*/ 1406652 h 1406652"/>
                <a:gd name="connsiteX1" fmla="*/ 12192000 w 12192000"/>
                <a:gd name="connsiteY1" fmla="*/ 1406652 h 1406652"/>
                <a:gd name="connsiteX2" fmla="*/ 12192000 w 12192000"/>
                <a:gd name="connsiteY2" fmla="*/ 0 h 1406652"/>
                <a:gd name="connsiteX3" fmla="*/ 0 w 12192000"/>
                <a:gd name="connsiteY3" fmla="*/ 0 h 1406652"/>
                <a:gd name="connsiteX4" fmla="*/ 0 w 12192000"/>
                <a:gd name="connsiteY4" fmla="*/ 1406652 h 140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92000" h="1406652">
                  <a:moveTo>
                    <a:pt x="0" y="1406652"/>
                  </a:moveTo>
                  <a:lnTo>
                    <a:pt x="12192000" y="140665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406652"/>
                  </a:lnTo>
                  <a:close/>
                </a:path>
              </a:pathLst>
            </a:custGeom>
            <a:solidFill>
              <a:srgbClr val="202A3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Freeform 2"/>
            <p:cNvSpPr/>
            <p:nvPr/>
          </p:nvSpPr>
          <p:spPr>
            <a:xfrm>
              <a:off x="-52577" y="-14477"/>
              <a:ext cx="1944877" cy="1640077"/>
            </a:xfrm>
            <a:custGeom>
              <a:avLst/>
              <a:gdLst>
                <a:gd name="connsiteX0" fmla="*/ 9143 w 1944877"/>
                <a:gd name="connsiteY0" fmla="*/ 18288 h 1640077"/>
                <a:gd name="connsiteX1" fmla="*/ 977645 w 1944877"/>
                <a:gd name="connsiteY1" fmla="*/ 18288 h 1640077"/>
                <a:gd name="connsiteX2" fmla="*/ 1946148 w 1944877"/>
                <a:gd name="connsiteY2" fmla="*/ 832104 h 1640077"/>
                <a:gd name="connsiteX3" fmla="*/ 977645 w 1944877"/>
                <a:gd name="connsiteY3" fmla="*/ 1645920 h 1640077"/>
                <a:gd name="connsiteX4" fmla="*/ 9143 w 1944877"/>
                <a:gd name="connsiteY4" fmla="*/ 1645920 h 1640077"/>
                <a:gd name="connsiteX5" fmla="*/ 9143 w 1944877"/>
                <a:gd name="connsiteY5" fmla="*/ 18288 h 1640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4877" h="1640077">
                  <a:moveTo>
                    <a:pt x="9143" y="18288"/>
                  </a:moveTo>
                  <a:lnTo>
                    <a:pt x="977645" y="18288"/>
                  </a:lnTo>
                  <a:cubicBezTo>
                    <a:pt x="1512569" y="18288"/>
                    <a:pt x="1946148" y="382651"/>
                    <a:pt x="1946148" y="832104"/>
                  </a:cubicBezTo>
                  <a:cubicBezTo>
                    <a:pt x="1946148" y="1281557"/>
                    <a:pt x="1512569" y="1645920"/>
                    <a:pt x="977645" y="1645920"/>
                  </a:cubicBezTo>
                  <a:lnTo>
                    <a:pt x="9143" y="1645920"/>
                  </a:lnTo>
                  <a:lnTo>
                    <a:pt x="9143" y="1828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955">
              <a:solidFill>
                <a:srgbClr val="C64149">
                  <a:alpha val="100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3"/>
            <p:cNvSpPr/>
            <p:nvPr/>
          </p:nvSpPr>
          <p:spPr>
            <a:xfrm>
              <a:off x="-162307" y="5960111"/>
              <a:ext cx="12422378" cy="916177"/>
            </a:xfrm>
            <a:custGeom>
              <a:avLst/>
              <a:gdLst>
                <a:gd name="connsiteX0" fmla="*/ 9398 w 12422378"/>
                <a:gd name="connsiteY0" fmla="*/ 170446 h 916177"/>
                <a:gd name="connsiteX1" fmla="*/ 158756 w 12422378"/>
                <a:gd name="connsiteY1" fmla="*/ 21082 h 916177"/>
                <a:gd name="connsiteX2" fmla="*/ 12283694 w 12422378"/>
                <a:gd name="connsiteY2" fmla="*/ 21082 h 916177"/>
                <a:gd name="connsiteX3" fmla="*/ 12433046 w 12422378"/>
                <a:gd name="connsiteY3" fmla="*/ 170446 h 916177"/>
                <a:gd name="connsiteX4" fmla="*/ 12433046 w 12422378"/>
                <a:gd name="connsiteY4" fmla="*/ 767829 h 916177"/>
                <a:gd name="connsiteX5" fmla="*/ 12283694 w 12422378"/>
                <a:gd name="connsiteY5" fmla="*/ 917194 h 916177"/>
                <a:gd name="connsiteX6" fmla="*/ 158756 w 12422378"/>
                <a:gd name="connsiteY6" fmla="*/ 917194 h 916177"/>
                <a:gd name="connsiteX7" fmla="*/ 9398 w 12422378"/>
                <a:gd name="connsiteY7" fmla="*/ 767829 h 916177"/>
                <a:gd name="connsiteX8" fmla="*/ 9398 w 12422378"/>
                <a:gd name="connsiteY8" fmla="*/ 170446 h 91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2378" h="916177">
                  <a:moveTo>
                    <a:pt x="9398" y="170446"/>
                  </a:moveTo>
                  <a:cubicBezTo>
                    <a:pt x="9398" y="87948"/>
                    <a:pt x="76268" y="21082"/>
                    <a:pt x="158756" y="21082"/>
                  </a:cubicBezTo>
                  <a:lnTo>
                    <a:pt x="12283694" y="21082"/>
                  </a:lnTo>
                  <a:cubicBezTo>
                    <a:pt x="12366117" y="21082"/>
                    <a:pt x="12433046" y="87948"/>
                    <a:pt x="12433046" y="170446"/>
                  </a:cubicBezTo>
                  <a:lnTo>
                    <a:pt x="12433046" y="767829"/>
                  </a:lnTo>
                  <a:cubicBezTo>
                    <a:pt x="12433046" y="850324"/>
                    <a:pt x="12366117" y="917194"/>
                    <a:pt x="12283694" y="917194"/>
                  </a:cubicBezTo>
                  <a:lnTo>
                    <a:pt x="158756" y="917194"/>
                  </a:lnTo>
                  <a:cubicBezTo>
                    <a:pt x="76268" y="917194"/>
                    <a:pt x="9398" y="850324"/>
                    <a:pt x="9398" y="767829"/>
                  </a:cubicBezTo>
                  <a:lnTo>
                    <a:pt x="9398" y="170446"/>
                  </a:lnTo>
                  <a:close/>
                </a:path>
              </a:pathLst>
            </a:custGeom>
            <a:solidFill>
              <a:srgbClr val="212A3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350520"/>
              <a:ext cx="1805939" cy="937260"/>
            </a:xfrm>
            <a:prstGeom prst="rect">
              <a:avLst/>
            </a:prstGeom>
          </p:spPr>
        </p:pic>
        <p:sp>
          <p:nvSpPr>
            <p:cNvPr id="12" name="TextBox 8"/>
            <p:cNvSpPr txBox="1"/>
            <p:nvPr/>
          </p:nvSpPr>
          <p:spPr>
            <a:xfrm>
              <a:off x="3239769" y="350520"/>
              <a:ext cx="6526034" cy="62991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1301496">
                <a:lnSpc>
                  <a:spcPct val="100000"/>
                </a:lnSpc>
              </a:pPr>
              <a:r>
                <a:rPr lang="en-US" altLang="zh-CN" sz="6000" b="1" spc="-100" dirty="0">
                  <a:solidFill>
                    <a:srgbClr val="FEFEFE"/>
                  </a:solidFill>
                  <a:latin typeface="Calibri"/>
                  <a:ea typeface="Calibri"/>
                </a:rPr>
                <a:t>INVIT</a:t>
              </a:r>
              <a:r>
                <a:rPr lang="en-US" altLang="zh-CN" sz="6000" b="1" spc="-89" dirty="0">
                  <a:solidFill>
                    <a:srgbClr val="FEFEFE"/>
                  </a:solidFill>
                  <a:latin typeface="Calibri"/>
                  <a:ea typeface="Calibri"/>
                </a:rPr>
                <a:t>ATION</a:t>
              </a:r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85"/>
                </a:lnSpc>
              </a:pPr>
              <a:endParaRPr lang="en-US" dirty="0"/>
            </a:p>
            <a:p>
              <a:pPr marL="0">
                <a:lnSpc>
                  <a:spcPct val="100000"/>
                </a:lnSpc>
              </a:pPr>
              <a:r>
                <a:rPr lang="en-US" altLang="zh-CN" sz="2800" b="1" spc="215" dirty="0">
                  <a:solidFill>
                    <a:srgbClr val="202A3F"/>
                  </a:solidFill>
                  <a:latin typeface="Arial"/>
                  <a:ea typeface="Arial"/>
                </a:rPr>
                <a:t>Votre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15" dirty="0">
                  <a:solidFill>
                    <a:srgbClr val="202A3F"/>
                  </a:solidFill>
                  <a:latin typeface="Arial"/>
                  <a:ea typeface="Arial"/>
                </a:rPr>
                <a:t>Service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59" dirty="0">
                  <a:solidFill>
                    <a:srgbClr val="202A3F"/>
                  </a:solidFill>
                  <a:latin typeface="Arial"/>
                  <a:ea typeface="Arial"/>
                </a:rPr>
                <a:t>de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20" dirty="0">
                  <a:solidFill>
                    <a:srgbClr val="202A3F"/>
                  </a:solidFill>
                  <a:latin typeface="Arial"/>
                  <a:ea typeface="Arial"/>
                </a:rPr>
                <a:t>Prévention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189" dirty="0">
                  <a:solidFill>
                    <a:srgbClr val="202A3F"/>
                  </a:solidFill>
                  <a:latin typeface="Arial"/>
                  <a:ea typeface="Arial"/>
                </a:rPr>
                <a:t>et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45" dirty="0">
                  <a:solidFill>
                    <a:srgbClr val="202A3F"/>
                  </a:solidFill>
                  <a:latin typeface="Arial"/>
                  <a:ea typeface="Arial"/>
                </a:rPr>
                <a:t>de</a:t>
              </a:r>
            </a:p>
            <a:p>
              <a:pPr marL="0" indent="161544">
                <a:lnSpc>
                  <a:spcPct val="100000"/>
                </a:lnSpc>
              </a:pPr>
              <a:r>
                <a:rPr lang="en-US" altLang="zh-CN" sz="2800" b="1" spc="229" dirty="0">
                  <a:solidFill>
                    <a:srgbClr val="202A3F"/>
                  </a:solidFill>
                  <a:latin typeface="Arial"/>
                  <a:ea typeface="Arial"/>
                </a:rPr>
                <a:t>Santé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54" dirty="0">
                  <a:solidFill>
                    <a:srgbClr val="202A3F"/>
                  </a:solidFill>
                  <a:latin typeface="Arial"/>
                  <a:ea typeface="Arial"/>
                </a:rPr>
                <a:t>au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195" dirty="0">
                  <a:solidFill>
                    <a:srgbClr val="202A3F"/>
                  </a:solidFill>
                  <a:latin typeface="Arial"/>
                  <a:ea typeface="Arial"/>
                </a:rPr>
                <a:t>Travail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54" dirty="0">
                  <a:solidFill>
                    <a:srgbClr val="202A3F"/>
                  </a:solidFill>
                  <a:latin typeface="Arial"/>
                  <a:ea typeface="Arial"/>
                </a:rPr>
                <a:t>vous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240" dirty="0">
                  <a:solidFill>
                    <a:srgbClr val="202A3F"/>
                  </a:solidFill>
                  <a:latin typeface="Arial"/>
                  <a:ea typeface="Arial"/>
                </a:rPr>
                <a:t>propose</a:t>
              </a:r>
              <a:r>
                <a:rPr lang="en-US" altLang="zh-CN" sz="2800" b="1" spc="120" dirty="0">
                  <a:solidFill>
                    <a:srgbClr val="202A3F"/>
                  </a:solidFill>
                  <a:latin typeface="Arial"/>
                  <a:cs typeface="Arial"/>
                </a:rPr>
                <a:t> </a:t>
              </a:r>
              <a:r>
                <a:rPr lang="en-US" altLang="zh-CN" sz="2800" b="1" spc="160" dirty="0">
                  <a:solidFill>
                    <a:srgbClr val="202A3F"/>
                  </a:solidFill>
                  <a:latin typeface="Arial"/>
                  <a:ea typeface="Arial"/>
                </a:rPr>
                <a:t>:</a:t>
              </a:r>
            </a:p>
            <a:p>
              <a:pPr>
                <a:lnSpc>
                  <a:spcPts val="1039"/>
                </a:lnSpc>
              </a:pPr>
              <a:endParaRPr lang="en-US" dirty="0"/>
            </a:p>
            <a:p>
              <a:pPr marL="0" indent="1323340">
                <a:lnSpc>
                  <a:spcPct val="100000"/>
                </a:lnSpc>
              </a:pPr>
              <a:r>
                <a:rPr lang="en-US" altLang="zh-CN" sz="2400" dirty="0">
                  <a:solidFill>
                    <a:srgbClr val="212A3F"/>
                  </a:solidFill>
                  <a:latin typeface="Calibri"/>
                  <a:ea typeface="Calibri"/>
                </a:rPr>
                <a:t>Ateliers</a:t>
              </a:r>
              <a:r>
                <a:rPr lang="en-US" altLang="zh-CN" sz="2400" spc="-55" dirty="0">
                  <a:solidFill>
                    <a:srgbClr val="212A3F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2400" dirty="0">
                  <a:solidFill>
                    <a:srgbClr val="212A3F"/>
                  </a:solidFill>
                  <a:latin typeface="Calibri"/>
                  <a:ea typeface="Calibri"/>
                </a:rPr>
                <a:t>de</a:t>
              </a:r>
              <a:r>
                <a:rPr lang="en-US" altLang="zh-CN" sz="2400" spc="-55" dirty="0">
                  <a:solidFill>
                    <a:srgbClr val="212A3F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2400" dirty="0">
                  <a:solidFill>
                    <a:srgbClr val="212A3F"/>
                  </a:solidFill>
                  <a:latin typeface="Calibri"/>
                  <a:ea typeface="Calibri"/>
                </a:rPr>
                <a:t>sensibilisation</a:t>
              </a:r>
              <a:r>
                <a:rPr lang="en-US" altLang="zh-CN" sz="2400" spc="-60" dirty="0">
                  <a:solidFill>
                    <a:srgbClr val="212A3F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2400" dirty="0">
                  <a:solidFill>
                    <a:srgbClr val="212A3F"/>
                  </a:solidFill>
                  <a:latin typeface="Calibri"/>
                  <a:ea typeface="Calibri"/>
                </a:rPr>
                <a:t>aux</a:t>
              </a:r>
            </a:p>
            <a:p>
              <a:pPr marL="0" indent="1766823">
                <a:lnSpc>
                  <a:spcPct val="100000"/>
                </a:lnSpc>
              </a:pPr>
              <a:r>
                <a:rPr lang="en-US" altLang="zh-CN" sz="2400" spc="-5" dirty="0">
                  <a:solidFill>
                    <a:srgbClr val="212A3F"/>
                  </a:solidFill>
                  <a:latin typeface="Calibri"/>
                  <a:ea typeface="Calibri"/>
                </a:rPr>
                <a:t>risques</a:t>
              </a:r>
              <a:r>
                <a:rPr lang="en-US" altLang="zh-CN" sz="2400" spc="-5" dirty="0">
                  <a:solidFill>
                    <a:srgbClr val="212A3F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2400" spc="-5" dirty="0">
                  <a:solidFill>
                    <a:srgbClr val="212A3F"/>
                  </a:solidFill>
                  <a:latin typeface="Calibri"/>
                  <a:ea typeface="Calibri"/>
                </a:rPr>
                <a:t>professionnels</a:t>
              </a:r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>
                <a:lnSpc>
                  <a:spcPts val="1000"/>
                </a:lnSpc>
              </a:pPr>
              <a:endParaRPr lang="en-US" dirty="0"/>
            </a:p>
            <a:p>
              <a:pPr marL="0" indent="2252090">
                <a:lnSpc>
                  <a:spcPct val="100000"/>
                </a:lnSpc>
              </a:pPr>
              <a:r>
                <a:rPr lang="en-US" altLang="zh-CN" sz="1400" dirty="0">
                  <a:solidFill>
                    <a:srgbClr val="FEFEFE"/>
                  </a:solidFill>
                  <a:latin typeface="Calibri"/>
                  <a:ea typeface="Calibri"/>
                </a:rPr>
                <a:t>Pour</a:t>
              </a:r>
              <a:r>
                <a:rPr lang="en-US" altLang="zh-CN" sz="1400" dirty="0">
                  <a:solidFill>
                    <a:srgbClr val="FEFEFE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1400" dirty="0">
                  <a:solidFill>
                    <a:srgbClr val="FEFEFE"/>
                  </a:solidFill>
                  <a:latin typeface="Calibri"/>
                  <a:ea typeface="Calibri"/>
                </a:rPr>
                <a:t>plus</a:t>
              </a:r>
              <a:r>
                <a:rPr lang="en-US" altLang="zh-CN" sz="1400" dirty="0">
                  <a:solidFill>
                    <a:srgbClr val="FEFEFE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1400" dirty="0">
                  <a:solidFill>
                    <a:srgbClr val="FEFEFE"/>
                  </a:solidFill>
                  <a:latin typeface="Calibri"/>
                  <a:ea typeface="Calibri"/>
                </a:rPr>
                <a:t>d’information</a:t>
              </a:r>
              <a:r>
                <a:rPr lang="en-US" altLang="zh-CN" sz="1400" spc="-80" dirty="0">
                  <a:solidFill>
                    <a:srgbClr val="FEFEFE"/>
                  </a:solidFill>
                  <a:latin typeface="Calibri"/>
                  <a:cs typeface="Calibri"/>
                </a:rPr>
                <a:t> </a:t>
              </a:r>
              <a:r>
                <a:rPr lang="en-US" altLang="zh-CN" sz="1400" dirty="0">
                  <a:solidFill>
                    <a:srgbClr val="FEFEFE"/>
                  </a:solidFill>
                  <a:latin typeface="Calibri"/>
                  <a:ea typeface="Calibri"/>
                </a:rPr>
                <a:t>:</a:t>
              </a:r>
            </a:p>
            <a:p>
              <a:pPr>
                <a:lnSpc>
                  <a:spcPts val="534"/>
                </a:lnSpc>
              </a:pPr>
              <a:endParaRPr lang="en-US" dirty="0"/>
            </a:p>
            <a:p>
              <a:pPr marL="0" indent="1814703">
                <a:lnSpc>
                  <a:spcPct val="100000"/>
                </a:lnSpc>
              </a:pPr>
              <a:r>
                <a:rPr lang="en-US" altLang="zh-CN" sz="1800" u="sng" spc="-10" dirty="0">
                  <a:solidFill>
                    <a:srgbClr val="FEFEFE"/>
                  </a:solidFill>
                  <a:uFill>
                    <a:solidFill>
                      <a:srgbClr val="FEFEFE"/>
                    </a:solidFill>
                  </a:uFill>
                  <a:latin typeface="Calibri"/>
                  <a:ea typeface="Calibri"/>
                </a:rPr>
                <a:t>atelierp</a:t>
              </a:r>
              <a:r>
                <a:rPr lang="en-US" altLang="zh-CN" sz="1800" u="sng" spc="-5" dirty="0">
                  <a:solidFill>
                    <a:srgbClr val="FEFEFE"/>
                  </a:solidFill>
                  <a:uFill>
                    <a:solidFill>
                      <a:srgbClr val="FEFEFE"/>
                    </a:solidFill>
                  </a:uFill>
                  <a:latin typeface="Calibri"/>
                  <a:ea typeface="Calibri"/>
                </a:rPr>
                <a:t>revention@spsti16.fr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DC85103-FA22-6B1B-FB94-829818ECEEDD}"/>
                </a:ext>
              </a:extLst>
            </p:cNvPr>
            <p:cNvSpPr txBox="1"/>
            <p:nvPr/>
          </p:nvSpPr>
          <p:spPr>
            <a:xfrm>
              <a:off x="5751576" y="4024631"/>
              <a:ext cx="15636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Ateliers de sensibilisation 2</a:t>
              </a:r>
              <a:r>
                <a:rPr lang="fr-FR" baseline="30000" dirty="0"/>
                <a:t>ème</a:t>
              </a:r>
              <a:r>
                <a:rPr lang="fr-FR" dirty="0"/>
                <a:t> semestre 2025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"/>
          <p:cNvSpPr/>
          <p:nvPr/>
        </p:nvSpPr>
        <p:spPr>
          <a:xfrm>
            <a:off x="0" y="0"/>
            <a:ext cx="12192000" cy="1171955"/>
          </a:xfrm>
          <a:custGeom>
            <a:avLst/>
            <a:gdLst>
              <a:gd name="connsiteX0" fmla="*/ 0 w 12192000"/>
              <a:gd name="connsiteY0" fmla="*/ 1171955 h 1171955"/>
              <a:gd name="connsiteX1" fmla="*/ 12192000 w 12192000"/>
              <a:gd name="connsiteY1" fmla="*/ 1171955 h 1171955"/>
              <a:gd name="connsiteX2" fmla="*/ 12192000 w 12192000"/>
              <a:gd name="connsiteY2" fmla="*/ 0 h 1171955"/>
              <a:gd name="connsiteX3" fmla="*/ 0 w 12192000"/>
              <a:gd name="connsiteY3" fmla="*/ 0 h 1171955"/>
              <a:gd name="connsiteX4" fmla="*/ 0 w 12192000"/>
              <a:gd name="connsiteY4" fmla="*/ 1171955 h 117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171955">
                <a:moveTo>
                  <a:pt x="0" y="1171955"/>
                </a:moveTo>
                <a:lnTo>
                  <a:pt x="12192000" y="1171955"/>
                </a:lnTo>
                <a:lnTo>
                  <a:pt x="12192000" y="0"/>
                </a:lnTo>
                <a:lnTo>
                  <a:pt x="0" y="0"/>
                </a:lnTo>
                <a:lnTo>
                  <a:pt x="0" y="1171955"/>
                </a:lnTo>
                <a:close/>
              </a:path>
            </a:pathLst>
          </a:custGeom>
          <a:solidFill>
            <a:srgbClr val="20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2"/>
          <p:cNvSpPr/>
          <p:nvPr/>
        </p:nvSpPr>
        <p:spPr>
          <a:xfrm>
            <a:off x="3905250" y="1974850"/>
            <a:ext cx="6350" cy="4324350"/>
          </a:xfrm>
          <a:custGeom>
            <a:avLst/>
            <a:gdLst>
              <a:gd name="connsiteX0" fmla="*/ 16002 w 6350"/>
              <a:gd name="connsiteY0" fmla="*/ 10922 h 4324350"/>
              <a:gd name="connsiteX1" fmla="*/ 16002 w 6350"/>
              <a:gd name="connsiteY1" fmla="*/ 4330916 h 432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50" h="4324350">
                <a:moveTo>
                  <a:pt x="16002" y="10922"/>
                </a:moveTo>
                <a:lnTo>
                  <a:pt x="16002" y="4330916"/>
                </a:lnTo>
              </a:path>
            </a:pathLst>
          </a:custGeom>
          <a:ln w="6095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/>
          <p:cNvSpPr/>
          <p:nvPr/>
        </p:nvSpPr>
        <p:spPr>
          <a:xfrm>
            <a:off x="8172450" y="2012950"/>
            <a:ext cx="6350" cy="4337050"/>
          </a:xfrm>
          <a:custGeom>
            <a:avLst/>
            <a:gdLst>
              <a:gd name="connsiteX0" fmla="*/ 11430 w 6350"/>
              <a:gd name="connsiteY0" fmla="*/ 18542 h 4337050"/>
              <a:gd name="connsiteX1" fmla="*/ 11430 w 6350"/>
              <a:gd name="connsiteY1" fmla="*/ 4338536 h 433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50" h="4337050">
                <a:moveTo>
                  <a:pt x="11430" y="18542"/>
                </a:moveTo>
                <a:lnTo>
                  <a:pt x="11430" y="4338536"/>
                </a:lnTo>
              </a:path>
            </a:pathLst>
          </a:custGeom>
          <a:ln w="6095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4705350" y="4286250"/>
            <a:ext cx="2673350" cy="1187450"/>
          </a:xfrm>
          <a:custGeom>
            <a:avLst/>
            <a:gdLst>
              <a:gd name="connsiteX0" fmla="*/ 8382 w 2673350"/>
              <a:gd name="connsiteY0" fmla="*/ 211328 h 1187450"/>
              <a:gd name="connsiteX1" fmla="*/ 203708 w 2673350"/>
              <a:gd name="connsiteY1" fmla="*/ 16002 h 1187450"/>
              <a:gd name="connsiteX2" fmla="*/ 2489200 w 2673350"/>
              <a:gd name="connsiteY2" fmla="*/ 16002 h 1187450"/>
              <a:gd name="connsiteX3" fmla="*/ 2684526 w 2673350"/>
              <a:gd name="connsiteY3" fmla="*/ 211328 h 1187450"/>
              <a:gd name="connsiteX4" fmla="*/ 2684526 w 2673350"/>
              <a:gd name="connsiteY4" fmla="*/ 992632 h 1187450"/>
              <a:gd name="connsiteX5" fmla="*/ 2489200 w 2673350"/>
              <a:gd name="connsiteY5" fmla="*/ 1187958 h 1187450"/>
              <a:gd name="connsiteX6" fmla="*/ 203708 w 2673350"/>
              <a:gd name="connsiteY6" fmla="*/ 1187958 h 1187450"/>
              <a:gd name="connsiteX7" fmla="*/ 8382 w 2673350"/>
              <a:gd name="connsiteY7" fmla="*/ 992632 h 1187450"/>
              <a:gd name="connsiteX8" fmla="*/ 8382 w 2673350"/>
              <a:gd name="connsiteY8" fmla="*/ 211328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3350" h="1187450">
                <a:moveTo>
                  <a:pt x="8382" y="211328"/>
                </a:moveTo>
                <a:cubicBezTo>
                  <a:pt x="8382" y="103505"/>
                  <a:pt x="95884" y="16002"/>
                  <a:pt x="203708" y="16002"/>
                </a:cubicBezTo>
                <a:lnTo>
                  <a:pt x="2489200" y="16002"/>
                </a:lnTo>
                <a:cubicBezTo>
                  <a:pt x="2597022" y="16002"/>
                  <a:pt x="2684526" y="103505"/>
                  <a:pt x="2684526" y="211328"/>
                </a:cubicBezTo>
                <a:lnTo>
                  <a:pt x="2684526" y="992632"/>
                </a:lnTo>
                <a:cubicBezTo>
                  <a:pt x="2684526" y="1100455"/>
                  <a:pt x="2597022" y="1187958"/>
                  <a:pt x="2489200" y="1187958"/>
                </a:cubicBezTo>
                <a:lnTo>
                  <a:pt x="203708" y="1187958"/>
                </a:lnTo>
                <a:cubicBezTo>
                  <a:pt x="95884" y="1187958"/>
                  <a:pt x="8382" y="1100455"/>
                  <a:pt x="8382" y="992632"/>
                </a:cubicBezTo>
                <a:lnTo>
                  <a:pt x="8382" y="21132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5"/>
          <p:cNvSpPr/>
          <p:nvPr/>
        </p:nvSpPr>
        <p:spPr>
          <a:xfrm>
            <a:off x="4705350" y="4286250"/>
            <a:ext cx="2673350" cy="1187450"/>
          </a:xfrm>
          <a:custGeom>
            <a:avLst/>
            <a:gdLst>
              <a:gd name="connsiteX0" fmla="*/ 8382 w 2673350"/>
              <a:gd name="connsiteY0" fmla="*/ 211328 h 1187450"/>
              <a:gd name="connsiteX1" fmla="*/ 203708 w 2673350"/>
              <a:gd name="connsiteY1" fmla="*/ 16002 h 1187450"/>
              <a:gd name="connsiteX2" fmla="*/ 2489200 w 2673350"/>
              <a:gd name="connsiteY2" fmla="*/ 16002 h 1187450"/>
              <a:gd name="connsiteX3" fmla="*/ 2684526 w 2673350"/>
              <a:gd name="connsiteY3" fmla="*/ 211328 h 1187450"/>
              <a:gd name="connsiteX4" fmla="*/ 2684526 w 2673350"/>
              <a:gd name="connsiteY4" fmla="*/ 992632 h 1187450"/>
              <a:gd name="connsiteX5" fmla="*/ 2489200 w 2673350"/>
              <a:gd name="connsiteY5" fmla="*/ 1187958 h 1187450"/>
              <a:gd name="connsiteX6" fmla="*/ 203708 w 2673350"/>
              <a:gd name="connsiteY6" fmla="*/ 1187958 h 1187450"/>
              <a:gd name="connsiteX7" fmla="*/ 8382 w 2673350"/>
              <a:gd name="connsiteY7" fmla="*/ 992632 h 1187450"/>
              <a:gd name="connsiteX8" fmla="*/ 8382 w 2673350"/>
              <a:gd name="connsiteY8" fmla="*/ 211328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3350" h="1187450">
                <a:moveTo>
                  <a:pt x="8382" y="211328"/>
                </a:moveTo>
                <a:cubicBezTo>
                  <a:pt x="8382" y="103505"/>
                  <a:pt x="95884" y="16002"/>
                  <a:pt x="203708" y="16002"/>
                </a:cubicBezTo>
                <a:lnTo>
                  <a:pt x="2489200" y="16002"/>
                </a:lnTo>
                <a:cubicBezTo>
                  <a:pt x="2597022" y="16002"/>
                  <a:pt x="2684526" y="103505"/>
                  <a:pt x="2684526" y="211328"/>
                </a:cubicBezTo>
                <a:lnTo>
                  <a:pt x="2684526" y="992632"/>
                </a:lnTo>
                <a:cubicBezTo>
                  <a:pt x="2684526" y="1100455"/>
                  <a:pt x="2597022" y="1187958"/>
                  <a:pt x="2489200" y="1187958"/>
                </a:cubicBezTo>
                <a:lnTo>
                  <a:pt x="203708" y="1187958"/>
                </a:lnTo>
                <a:cubicBezTo>
                  <a:pt x="95884" y="1187958"/>
                  <a:pt x="8382" y="1100455"/>
                  <a:pt x="8382" y="992632"/>
                </a:cubicBezTo>
                <a:lnTo>
                  <a:pt x="8382" y="211328"/>
                </a:lnTo>
                <a:close/>
              </a:path>
            </a:pathLst>
          </a:custGeom>
          <a:solidFill>
            <a:srgbClr val="0000FF">
              <a:alpha val="0"/>
            </a:srgbClr>
          </a:solidFill>
          <a:ln w="12191">
            <a:solidFill>
              <a:srgbClr val="C64149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3720" y="5250180"/>
            <a:ext cx="487680" cy="365760"/>
          </a:xfrm>
          <a:prstGeom prst="rect">
            <a:avLst/>
          </a:prstGeom>
        </p:spPr>
      </p:pic>
      <p:sp>
        <p:nvSpPr>
          <p:cNvPr id="2" name="Freeform 17"/>
          <p:cNvSpPr/>
          <p:nvPr/>
        </p:nvSpPr>
        <p:spPr>
          <a:xfrm>
            <a:off x="4654550" y="1238250"/>
            <a:ext cx="2673350" cy="1174750"/>
          </a:xfrm>
          <a:custGeom>
            <a:avLst/>
            <a:gdLst>
              <a:gd name="connsiteX0" fmla="*/ 7365 w 2673350"/>
              <a:gd name="connsiteY0" fmla="*/ 202184 h 1174750"/>
              <a:gd name="connsiteX1" fmla="*/ 202691 w 2673350"/>
              <a:gd name="connsiteY1" fmla="*/ 6858 h 1174750"/>
              <a:gd name="connsiteX2" fmla="*/ 2488183 w 2673350"/>
              <a:gd name="connsiteY2" fmla="*/ 6858 h 1174750"/>
              <a:gd name="connsiteX3" fmla="*/ 2683509 w 2673350"/>
              <a:gd name="connsiteY3" fmla="*/ 202184 h 1174750"/>
              <a:gd name="connsiteX4" fmla="*/ 2683509 w 2673350"/>
              <a:gd name="connsiteY4" fmla="*/ 983488 h 1174750"/>
              <a:gd name="connsiteX5" fmla="*/ 2488183 w 2673350"/>
              <a:gd name="connsiteY5" fmla="*/ 1178814 h 1174750"/>
              <a:gd name="connsiteX6" fmla="*/ 202691 w 2673350"/>
              <a:gd name="connsiteY6" fmla="*/ 1178814 h 1174750"/>
              <a:gd name="connsiteX7" fmla="*/ 7365 w 2673350"/>
              <a:gd name="connsiteY7" fmla="*/ 983488 h 1174750"/>
              <a:gd name="connsiteX8" fmla="*/ 7365 w 2673350"/>
              <a:gd name="connsiteY8" fmla="*/ 202184 h 11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3350" h="1174750">
                <a:moveTo>
                  <a:pt x="7365" y="202184"/>
                </a:moveTo>
                <a:cubicBezTo>
                  <a:pt x="7365" y="94361"/>
                  <a:pt x="94869" y="6858"/>
                  <a:pt x="202691" y="6858"/>
                </a:cubicBezTo>
                <a:lnTo>
                  <a:pt x="2488183" y="6858"/>
                </a:lnTo>
                <a:cubicBezTo>
                  <a:pt x="2596006" y="6858"/>
                  <a:pt x="2683509" y="94361"/>
                  <a:pt x="2683509" y="202184"/>
                </a:cubicBezTo>
                <a:lnTo>
                  <a:pt x="2683509" y="983488"/>
                </a:lnTo>
                <a:cubicBezTo>
                  <a:pt x="2683509" y="1091311"/>
                  <a:pt x="2596006" y="1178814"/>
                  <a:pt x="2488183" y="1178814"/>
                </a:cubicBezTo>
                <a:lnTo>
                  <a:pt x="202691" y="1178814"/>
                </a:lnTo>
                <a:cubicBezTo>
                  <a:pt x="94869" y="1178814"/>
                  <a:pt x="7365" y="1091311"/>
                  <a:pt x="7365" y="983488"/>
                </a:cubicBezTo>
                <a:lnTo>
                  <a:pt x="7365" y="202184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8"/>
          <p:cNvSpPr/>
          <p:nvPr/>
        </p:nvSpPr>
        <p:spPr>
          <a:xfrm>
            <a:off x="4654550" y="1238250"/>
            <a:ext cx="2673350" cy="1174750"/>
          </a:xfrm>
          <a:custGeom>
            <a:avLst/>
            <a:gdLst>
              <a:gd name="connsiteX0" fmla="*/ 7365 w 2673350"/>
              <a:gd name="connsiteY0" fmla="*/ 202184 h 1174750"/>
              <a:gd name="connsiteX1" fmla="*/ 202691 w 2673350"/>
              <a:gd name="connsiteY1" fmla="*/ 6858 h 1174750"/>
              <a:gd name="connsiteX2" fmla="*/ 2488183 w 2673350"/>
              <a:gd name="connsiteY2" fmla="*/ 6858 h 1174750"/>
              <a:gd name="connsiteX3" fmla="*/ 2683509 w 2673350"/>
              <a:gd name="connsiteY3" fmla="*/ 202184 h 1174750"/>
              <a:gd name="connsiteX4" fmla="*/ 2683509 w 2673350"/>
              <a:gd name="connsiteY4" fmla="*/ 983488 h 1174750"/>
              <a:gd name="connsiteX5" fmla="*/ 2488183 w 2673350"/>
              <a:gd name="connsiteY5" fmla="*/ 1178814 h 1174750"/>
              <a:gd name="connsiteX6" fmla="*/ 202691 w 2673350"/>
              <a:gd name="connsiteY6" fmla="*/ 1178814 h 1174750"/>
              <a:gd name="connsiteX7" fmla="*/ 7365 w 2673350"/>
              <a:gd name="connsiteY7" fmla="*/ 983488 h 1174750"/>
              <a:gd name="connsiteX8" fmla="*/ 7365 w 2673350"/>
              <a:gd name="connsiteY8" fmla="*/ 202184 h 11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3350" h="1174750">
                <a:moveTo>
                  <a:pt x="7365" y="202184"/>
                </a:moveTo>
                <a:cubicBezTo>
                  <a:pt x="7365" y="94361"/>
                  <a:pt x="94869" y="6858"/>
                  <a:pt x="202691" y="6858"/>
                </a:cubicBezTo>
                <a:lnTo>
                  <a:pt x="2488183" y="6858"/>
                </a:lnTo>
                <a:cubicBezTo>
                  <a:pt x="2596006" y="6858"/>
                  <a:pt x="2683509" y="94361"/>
                  <a:pt x="2683509" y="202184"/>
                </a:cubicBezTo>
                <a:lnTo>
                  <a:pt x="2683509" y="983488"/>
                </a:lnTo>
                <a:cubicBezTo>
                  <a:pt x="2683509" y="1091311"/>
                  <a:pt x="2596006" y="1178814"/>
                  <a:pt x="2488183" y="1178814"/>
                </a:cubicBezTo>
                <a:lnTo>
                  <a:pt x="202691" y="1178814"/>
                </a:lnTo>
                <a:cubicBezTo>
                  <a:pt x="94869" y="1178814"/>
                  <a:pt x="7365" y="1091311"/>
                  <a:pt x="7365" y="983488"/>
                </a:cubicBezTo>
                <a:lnTo>
                  <a:pt x="7365" y="202184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C64149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7059" y="2194560"/>
            <a:ext cx="487680" cy="358140"/>
          </a:xfrm>
          <a:prstGeom prst="rect">
            <a:avLst/>
          </a:prstGeom>
        </p:spPr>
      </p:pic>
      <p:sp>
        <p:nvSpPr>
          <p:cNvPr id="3" name="Freeform 20"/>
          <p:cNvSpPr/>
          <p:nvPr/>
        </p:nvSpPr>
        <p:spPr>
          <a:xfrm>
            <a:off x="8820150" y="1238250"/>
            <a:ext cx="2686050" cy="1174750"/>
          </a:xfrm>
          <a:custGeom>
            <a:avLst/>
            <a:gdLst>
              <a:gd name="connsiteX0" fmla="*/ 16002 w 2686050"/>
              <a:gd name="connsiteY0" fmla="*/ 202184 h 1174750"/>
              <a:gd name="connsiteX1" fmla="*/ 211328 w 2686050"/>
              <a:gd name="connsiteY1" fmla="*/ 6858 h 1174750"/>
              <a:gd name="connsiteX2" fmla="*/ 2496819 w 2686050"/>
              <a:gd name="connsiteY2" fmla="*/ 6858 h 1174750"/>
              <a:gd name="connsiteX3" fmla="*/ 2692145 w 2686050"/>
              <a:gd name="connsiteY3" fmla="*/ 202184 h 1174750"/>
              <a:gd name="connsiteX4" fmla="*/ 2692145 w 2686050"/>
              <a:gd name="connsiteY4" fmla="*/ 983488 h 1174750"/>
              <a:gd name="connsiteX5" fmla="*/ 2496819 w 2686050"/>
              <a:gd name="connsiteY5" fmla="*/ 1178814 h 1174750"/>
              <a:gd name="connsiteX6" fmla="*/ 211328 w 2686050"/>
              <a:gd name="connsiteY6" fmla="*/ 1178814 h 1174750"/>
              <a:gd name="connsiteX7" fmla="*/ 16002 w 2686050"/>
              <a:gd name="connsiteY7" fmla="*/ 983488 h 1174750"/>
              <a:gd name="connsiteX8" fmla="*/ 16002 w 2686050"/>
              <a:gd name="connsiteY8" fmla="*/ 202184 h 11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74750">
                <a:moveTo>
                  <a:pt x="16002" y="202184"/>
                </a:moveTo>
                <a:cubicBezTo>
                  <a:pt x="16002" y="94361"/>
                  <a:pt x="103505" y="6858"/>
                  <a:pt x="211328" y="6858"/>
                </a:cubicBezTo>
                <a:lnTo>
                  <a:pt x="2496819" y="6858"/>
                </a:lnTo>
                <a:cubicBezTo>
                  <a:pt x="2604643" y="6858"/>
                  <a:pt x="2692145" y="94361"/>
                  <a:pt x="2692145" y="202184"/>
                </a:cubicBezTo>
                <a:lnTo>
                  <a:pt x="2692145" y="983488"/>
                </a:lnTo>
                <a:cubicBezTo>
                  <a:pt x="2692145" y="1091311"/>
                  <a:pt x="2604643" y="1178814"/>
                  <a:pt x="2496819" y="1178814"/>
                </a:cubicBezTo>
                <a:lnTo>
                  <a:pt x="211328" y="1178814"/>
                </a:lnTo>
                <a:cubicBezTo>
                  <a:pt x="103505" y="1178814"/>
                  <a:pt x="16002" y="1091311"/>
                  <a:pt x="16002" y="983488"/>
                </a:cubicBezTo>
                <a:lnTo>
                  <a:pt x="16002" y="202184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1"/>
          <p:cNvSpPr/>
          <p:nvPr/>
        </p:nvSpPr>
        <p:spPr>
          <a:xfrm>
            <a:off x="8820150" y="1238250"/>
            <a:ext cx="2686050" cy="1174750"/>
          </a:xfrm>
          <a:custGeom>
            <a:avLst/>
            <a:gdLst>
              <a:gd name="connsiteX0" fmla="*/ 16002 w 2686050"/>
              <a:gd name="connsiteY0" fmla="*/ 202184 h 1174750"/>
              <a:gd name="connsiteX1" fmla="*/ 211328 w 2686050"/>
              <a:gd name="connsiteY1" fmla="*/ 6858 h 1174750"/>
              <a:gd name="connsiteX2" fmla="*/ 2496819 w 2686050"/>
              <a:gd name="connsiteY2" fmla="*/ 6858 h 1174750"/>
              <a:gd name="connsiteX3" fmla="*/ 2692145 w 2686050"/>
              <a:gd name="connsiteY3" fmla="*/ 202184 h 1174750"/>
              <a:gd name="connsiteX4" fmla="*/ 2692145 w 2686050"/>
              <a:gd name="connsiteY4" fmla="*/ 983488 h 1174750"/>
              <a:gd name="connsiteX5" fmla="*/ 2496819 w 2686050"/>
              <a:gd name="connsiteY5" fmla="*/ 1178814 h 1174750"/>
              <a:gd name="connsiteX6" fmla="*/ 211328 w 2686050"/>
              <a:gd name="connsiteY6" fmla="*/ 1178814 h 1174750"/>
              <a:gd name="connsiteX7" fmla="*/ 16002 w 2686050"/>
              <a:gd name="connsiteY7" fmla="*/ 983488 h 1174750"/>
              <a:gd name="connsiteX8" fmla="*/ 16002 w 2686050"/>
              <a:gd name="connsiteY8" fmla="*/ 202184 h 11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74750">
                <a:moveTo>
                  <a:pt x="16002" y="202184"/>
                </a:moveTo>
                <a:cubicBezTo>
                  <a:pt x="16002" y="94361"/>
                  <a:pt x="103505" y="6858"/>
                  <a:pt x="211328" y="6858"/>
                </a:cubicBezTo>
                <a:lnTo>
                  <a:pt x="2496819" y="6858"/>
                </a:lnTo>
                <a:cubicBezTo>
                  <a:pt x="2604643" y="6858"/>
                  <a:pt x="2692145" y="94361"/>
                  <a:pt x="2692145" y="202184"/>
                </a:cubicBezTo>
                <a:lnTo>
                  <a:pt x="2692145" y="983488"/>
                </a:lnTo>
                <a:cubicBezTo>
                  <a:pt x="2692145" y="1091311"/>
                  <a:pt x="2604643" y="1178814"/>
                  <a:pt x="2496819" y="1178814"/>
                </a:cubicBezTo>
                <a:lnTo>
                  <a:pt x="211328" y="1178814"/>
                </a:lnTo>
                <a:cubicBezTo>
                  <a:pt x="103505" y="1178814"/>
                  <a:pt x="16002" y="1091311"/>
                  <a:pt x="16002" y="983488"/>
                </a:cubicBezTo>
                <a:lnTo>
                  <a:pt x="16002" y="202184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C64149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3760" y="2194560"/>
            <a:ext cx="487680" cy="358140"/>
          </a:xfrm>
          <a:prstGeom prst="rect">
            <a:avLst/>
          </a:prstGeom>
        </p:spPr>
      </p:pic>
      <p:sp>
        <p:nvSpPr>
          <p:cNvPr id="4" name="Freeform 23"/>
          <p:cNvSpPr/>
          <p:nvPr/>
        </p:nvSpPr>
        <p:spPr>
          <a:xfrm>
            <a:off x="577850" y="4286250"/>
            <a:ext cx="2686050" cy="1187450"/>
          </a:xfrm>
          <a:custGeom>
            <a:avLst/>
            <a:gdLst>
              <a:gd name="connsiteX0" fmla="*/ 18033 w 2686050"/>
              <a:gd name="connsiteY0" fmla="*/ 211328 h 1187450"/>
              <a:gd name="connsiteX1" fmla="*/ 213359 w 2686050"/>
              <a:gd name="connsiteY1" fmla="*/ 16002 h 1187450"/>
              <a:gd name="connsiteX2" fmla="*/ 2500376 w 2686050"/>
              <a:gd name="connsiteY2" fmla="*/ 16002 h 1187450"/>
              <a:gd name="connsiteX3" fmla="*/ 2695702 w 2686050"/>
              <a:gd name="connsiteY3" fmla="*/ 211328 h 1187450"/>
              <a:gd name="connsiteX4" fmla="*/ 2695702 w 2686050"/>
              <a:gd name="connsiteY4" fmla="*/ 992632 h 1187450"/>
              <a:gd name="connsiteX5" fmla="*/ 2500376 w 2686050"/>
              <a:gd name="connsiteY5" fmla="*/ 1187958 h 1187450"/>
              <a:gd name="connsiteX6" fmla="*/ 213359 w 2686050"/>
              <a:gd name="connsiteY6" fmla="*/ 1187958 h 1187450"/>
              <a:gd name="connsiteX7" fmla="*/ 18033 w 2686050"/>
              <a:gd name="connsiteY7" fmla="*/ 992632 h 1187450"/>
              <a:gd name="connsiteX8" fmla="*/ 18033 w 2686050"/>
              <a:gd name="connsiteY8" fmla="*/ 211328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87450">
                <a:moveTo>
                  <a:pt x="18033" y="211328"/>
                </a:moveTo>
                <a:cubicBezTo>
                  <a:pt x="18033" y="103505"/>
                  <a:pt x="105486" y="16002"/>
                  <a:pt x="213359" y="16002"/>
                </a:cubicBezTo>
                <a:lnTo>
                  <a:pt x="2500376" y="16002"/>
                </a:lnTo>
                <a:cubicBezTo>
                  <a:pt x="2608198" y="16002"/>
                  <a:pt x="2695702" y="103505"/>
                  <a:pt x="2695702" y="211328"/>
                </a:cubicBezTo>
                <a:lnTo>
                  <a:pt x="2695702" y="992632"/>
                </a:lnTo>
                <a:cubicBezTo>
                  <a:pt x="2695702" y="1100455"/>
                  <a:pt x="2608198" y="1187958"/>
                  <a:pt x="2500376" y="1187958"/>
                </a:cubicBezTo>
                <a:lnTo>
                  <a:pt x="213359" y="1187958"/>
                </a:lnTo>
                <a:cubicBezTo>
                  <a:pt x="105486" y="1187958"/>
                  <a:pt x="18033" y="1100455"/>
                  <a:pt x="18033" y="992632"/>
                </a:cubicBezTo>
                <a:lnTo>
                  <a:pt x="18033" y="21132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4"/>
          <p:cNvSpPr/>
          <p:nvPr/>
        </p:nvSpPr>
        <p:spPr>
          <a:xfrm>
            <a:off x="577850" y="4286250"/>
            <a:ext cx="2686050" cy="1187450"/>
          </a:xfrm>
          <a:custGeom>
            <a:avLst/>
            <a:gdLst>
              <a:gd name="connsiteX0" fmla="*/ 18033 w 2686050"/>
              <a:gd name="connsiteY0" fmla="*/ 211328 h 1187450"/>
              <a:gd name="connsiteX1" fmla="*/ 213359 w 2686050"/>
              <a:gd name="connsiteY1" fmla="*/ 16002 h 1187450"/>
              <a:gd name="connsiteX2" fmla="*/ 2500376 w 2686050"/>
              <a:gd name="connsiteY2" fmla="*/ 16002 h 1187450"/>
              <a:gd name="connsiteX3" fmla="*/ 2695702 w 2686050"/>
              <a:gd name="connsiteY3" fmla="*/ 211328 h 1187450"/>
              <a:gd name="connsiteX4" fmla="*/ 2695702 w 2686050"/>
              <a:gd name="connsiteY4" fmla="*/ 992632 h 1187450"/>
              <a:gd name="connsiteX5" fmla="*/ 2500376 w 2686050"/>
              <a:gd name="connsiteY5" fmla="*/ 1187958 h 1187450"/>
              <a:gd name="connsiteX6" fmla="*/ 213359 w 2686050"/>
              <a:gd name="connsiteY6" fmla="*/ 1187958 h 1187450"/>
              <a:gd name="connsiteX7" fmla="*/ 18033 w 2686050"/>
              <a:gd name="connsiteY7" fmla="*/ 992632 h 1187450"/>
              <a:gd name="connsiteX8" fmla="*/ 18033 w 2686050"/>
              <a:gd name="connsiteY8" fmla="*/ 211328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87450">
                <a:moveTo>
                  <a:pt x="18033" y="211328"/>
                </a:moveTo>
                <a:cubicBezTo>
                  <a:pt x="18033" y="103505"/>
                  <a:pt x="105486" y="16002"/>
                  <a:pt x="213359" y="16002"/>
                </a:cubicBezTo>
                <a:lnTo>
                  <a:pt x="2500376" y="16002"/>
                </a:lnTo>
                <a:cubicBezTo>
                  <a:pt x="2608198" y="16002"/>
                  <a:pt x="2695702" y="103505"/>
                  <a:pt x="2695702" y="211328"/>
                </a:cubicBezTo>
                <a:lnTo>
                  <a:pt x="2695702" y="992632"/>
                </a:lnTo>
                <a:cubicBezTo>
                  <a:pt x="2695702" y="1100455"/>
                  <a:pt x="2608198" y="1187958"/>
                  <a:pt x="2500376" y="1187958"/>
                </a:cubicBezTo>
                <a:lnTo>
                  <a:pt x="213359" y="1187958"/>
                </a:lnTo>
                <a:cubicBezTo>
                  <a:pt x="105486" y="1187958"/>
                  <a:pt x="18033" y="1100455"/>
                  <a:pt x="18033" y="992632"/>
                </a:cubicBezTo>
                <a:lnTo>
                  <a:pt x="18033" y="21132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C64149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7020" y="5250180"/>
            <a:ext cx="487680" cy="350520"/>
          </a:xfrm>
          <a:prstGeom prst="rect">
            <a:avLst/>
          </a:prstGeom>
        </p:spPr>
      </p:pic>
      <p:sp>
        <p:nvSpPr>
          <p:cNvPr id="5" name="Freeform 26"/>
          <p:cNvSpPr/>
          <p:nvPr/>
        </p:nvSpPr>
        <p:spPr>
          <a:xfrm>
            <a:off x="577850" y="1238250"/>
            <a:ext cx="2686050" cy="1174750"/>
          </a:xfrm>
          <a:custGeom>
            <a:avLst/>
            <a:gdLst>
              <a:gd name="connsiteX0" fmla="*/ 18033 w 2686050"/>
              <a:gd name="connsiteY0" fmla="*/ 204978 h 1174750"/>
              <a:gd name="connsiteX1" fmla="*/ 213105 w 2686050"/>
              <a:gd name="connsiteY1" fmla="*/ 9906 h 1174750"/>
              <a:gd name="connsiteX2" fmla="*/ 2500629 w 2686050"/>
              <a:gd name="connsiteY2" fmla="*/ 9906 h 1174750"/>
              <a:gd name="connsiteX3" fmla="*/ 2695702 w 2686050"/>
              <a:gd name="connsiteY3" fmla="*/ 204978 h 1174750"/>
              <a:gd name="connsiteX4" fmla="*/ 2695702 w 2686050"/>
              <a:gd name="connsiteY4" fmla="*/ 985266 h 1174750"/>
              <a:gd name="connsiteX5" fmla="*/ 2500629 w 2686050"/>
              <a:gd name="connsiteY5" fmla="*/ 1180338 h 1174750"/>
              <a:gd name="connsiteX6" fmla="*/ 213105 w 2686050"/>
              <a:gd name="connsiteY6" fmla="*/ 1180338 h 1174750"/>
              <a:gd name="connsiteX7" fmla="*/ 18033 w 2686050"/>
              <a:gd name="connsiteY7" fmla="*/ 985266 h 1174750"/>
              <a:gd name="connsiteX8" fmla="*/ 18033 w 2686050"/>
              <a:gd name="connsiteY8" fmla="*/ 204978 h 11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74750">
                <a:moveTo>
                  <a:pt x="18033" y="204978"/>
                </a:moveTo>
                <a:cubicBezTo>
                  <a:pt x="18033" y="97282"/>
                  <a:pt x="105371" y="9906"/>
                  <a:pt x="213105" y="9906"/>
                </a:cubicBezTo>
                <a:lnTo>
                  <a:pt x="2500629" y="9906"/>
                </a:lnTo>
                <a:cubicBezTo>
                  <a:pt x="2608326" y="9906"/>
                  <a:pt x="2695702" y="97282"/>
                  <a:pt x="2695702" y="204978"/>
                </a:cubicBezTo>
                <a:lnTo>
                  <a:pt x="2695702" y="985266"/>
                </a:lnTo>
                <a:cubicBezTo>
                  <a:pt x="2695702" y="1092962"/>
                  <a:pt x="2608326" y="1180338"/>
                  <a:pt x="2500629" y="1180338"/>
                </a:cubicBezTo>
                <a:lnTo>
                  <a:pt x="213105" y="1180338"/>
                </a:lnTo>
                <a:cubicBezTo>
                  <a:pt x="105371" y="1180338"/>
                  <a:pt x="18033" y="1092962"/>
                  <a:pt x="18033" y="985266"/>
                </a:cubicBezTo>
                <a:lnTo>
                  <a:pt x="18033" y="20497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7"/>
          <p:cNvSpPr/>
          <p:nvPr/>
        </p:nvSpPr>
        <p:spPr>
          <a:xfrm>
            <a:off x="577850" y="1238250"/>
            <a:ext cx="2686050" cy="1174750"/>
          </a:xfrm>
          <a:custGeom>
            <a:avLst/>
            <a:gdLst>
              <a:gd name="connsiteX0" fmla="*/ 18033 w 2686050"/>
              <a:gd name="connsiteY0" fmla="*/ 204978 h 1174750"/>
              <a:gd name="connsiteX1" fmla="*/ 213105 w 2686050"/>
              <a:gd name="connsiteY1" fmla="*/ 9906 h 1174750"/>
              <a:gd name="connsiteX2" fmla="*/ 2500629 w 2686050"/>
              <a:gd name="connsiteY2" fmla="*/ 9906 h 1174750"/>
              <a:gd name="connsiteX3" fmla="*/ 2695702 w 2686050"/>
              <a:gd name="connsiteY3" fmla="*/ 204978 h 1174750"/>
              <a:gd name="connsiteX4" fmla="*/ 2695702 w 2686050"/>
              <a:gd name="connsiteY4" fmla="*/ 985266 h 1174750"/>
              <a:gd name="connsiteX5" fmla="*/ 2500629 w 2686050"/>
              <a:gd name="connsiteY5" fmla="*/ 1180338 h 1174750"/>
              <a:gd name="connsiteX6" fmla="*/ 213105 w 2686050"/>
              <a:gd name="connsiteY6" fmla="*/ 1180338 h 1174750"/>
              <a:gd name="connsiteX7" fmla="*/ 18033 w 2686050"/>
              <a:gd name="connsiteY7" fmla="*/ 985266 h 1174750"/>
              <a:gd name="connsiteX8" fmla="*/ 18033 w 2686050"/>
              <a:gd name="connsiteY8" fmla="*/ 204978 h 11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74750">
                <a:moveTo>
                  <a:pt x="18033" y="204978"/>
                </a:moveTo>
                <a:cubicBezTo>
                  <a:pt x="18033" y="97282"/>
                  <a:pt x="105371" y="9906"/>
                  <a:pt x="213105" y="9906"/>
                </a:cubicBezTo>
                <a:lnTo>
                  <a:pt x="2500629" y="9906"/>
                </a:lnTo>
                <a:cubicBezTo>
                  <a:pt x="2608326" y="9906"/>
                  <a:pt x="2695702" y="97282"/>
                  <a:pt x="2695702" y="204978"/>
                </a:cubicBezTo>
                <a:lnTo>
                  <a:pt x="2695702" y="985266"/>
                </a:lnTo>
                <a:cubicBezTo>
                  <a:pt x="2695702" y="1092962"/>
                  <a:pt x="2608326" y="1180338"/>
                  <a:pt x="2500629" y="1180338"/>
                </a:cubicBezTo>
                <a:lnTo>
                  <a:pt x="213105" y="1180338"/>
                </a:lnTo>
                <a:cubicBezTo>
                  <a:pt x="105371" y="1180338"/>
                  <a:pt x="18033" y="1092962"/>
                  <a:pt x="18033" y="985266"/>
                </a:cubicBezTo>
                <a:lnTo>
                  <a:pt x="18033" y="20497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C64149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7020" y="2194560"/>
            <a:ext cx="487680" cy="358140"/>
          </a:xfrm>
          <a:prstGeom prst="rect">
            <a:avLst/>
          </a:prstGeom>
        </p:spPr>
      </p:pic>
      <p:sp>
        <p:nvSpPr>
          <p:cNvPr id="6" name="Freeform 29"/>
          <p:cNvSpPr/>
          <p:nvPr/>
        </p:nvSpPr>
        <p:spPr>
          <a:xfrm>
            <a:off x="8807450" y="4286250"/>
            <a:ext cx="2686050" cy="1187450"/>
          </a:xfrm>
          <a:custGeom>
            <a:avLst/>
            <a:gdLst>
              <a:gd name="connsiteX0" fmla="*/ 10414 w 2686050"/>
              <a:gd name="connsiteY0" fmla="*/ 211328 h 1187450"/>
              <a:gd name="connsiteX1" fmla="*/ 205740 w 2686050"/>
              <a:gd name="connsiteY1" fmla="*/ 16002 h 1187450"/>
              <a:gd name="connsiteX2" fmla="*/ 2492756 w 2686050"/>
              <a:gd name="connsiteY2" fmla="*/ 16002 h 1187450"/>
              <a:gd name="connsiteX3" fmla="*/ 2688081 w 2686050"/>
              <a:gd name="connsiteY3" fmla="*/ 211328 h 1187450"/>
              <a:gd name="connsiteX4" fmla="*/ 2688081 w 2686050"/>
              <a:gd name="connsiteY4" fmla="*/ 992632 h 1187450"/>
              <a:gd name="connsiteX5" fmla="*/ 2492756 w 2686050"/>
              <a:gd name="connsiteY5" fmla="*/ 1187958 h 1187450"/>
              <a:gd name="connsiteX6" fmla="*/ 205740 w 2686050"/>
              <a:gd name="connsiteY6" fmla="*/ 1187958 h 1187450"/>
              <a:gd name="connsiteX7" fmla="*/ 10414 w 2686050"/>
              <a:gd name="connsiteY7" fmla="*/ 992632 h 1187450"/>
              <a:gd name="connsiteX8" fmla="*/ 10414 w 2686050"/>
              <a:gd name="connsiteY8" fmla="*/ 211328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87450">
                <a:moveTo>
                  <a:pt x="10414" y="211328"/>
                </a:moveTo>
                <a:cubicBezTo>
                  <a:pt x="10414" y="103505"/>
                  <a:pt x="97917" y="16002"/>
                  <a:pt x="205740" y="16002"/>
                </a:cubicBezTo>
                <a:lnTo>
                  <a:pt x="2492756" y="16002"/>
                </a:lnTo>
                <a:cubicBezTo>
                  <a:pt x="2600579" y="16002"/>
                  <a:pt x="2688081" y="103505"/>
                  <a:pt x="2688081" y="211328"/>
                </a:cubicBezTo>
                <a:lnTo>
                  <a:pt x="2688081" y="992632"/>
                </a:lnTo>
                <a:cubicBezTo>
                  <a:pt x="2688081" y="1100455"/>
                  <a:pt x="2600579" y="1187958"/>
                  <a:pt x="2492756" y="1187958"/>
                </a:cubicBezTo>
                <a:lnTo>
                  <a:pt x="205740" y="1187958"/>
                </a:lnTo>
                <a:cubicBezTo>
                  <a:pt x="97917" y="1187958"/>
                  <a:pt x="10414" y="1100455"/>
                  <a:pt x="10414" y="992632"/>
                </a:cubicBezTo>
                <a:lnTo>
                  <a:pt x="10414" y="21132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30"/>
          <p:cNvSpPr/>
          <p:nvPr/>
        </p:nvSpPr>
        <p:spPr>
          <a:xfrm>
            <a:off x="8807450" y="4286250"/>
            <a:ext cx="2686050" cy="1187450"/>
          </a:xfrm>
          <a:custGeom>
            <a:avLst/>
            <a:gdLst>
              <a:gd name="connsiteX0" fmla="*/ 10414 w 2686050"/>
              <a:gd name="connsiteY0" fmla="*/ 211328 h 1187450"/>
              <a:gd name="connsiteX1" fmla="*/ 205740 w 2686050"/>
              <a:gd name="connsiteY1" fmla="*/ 16002 h 1187450"/>
              <a:gd name="connsiteX2" fmla="*/ 2492756 w 2686050"/>
              <a:gd name="connsiteY2" fmla="*/ 16002 h 1187450"/>
              <a:gd name="connsiteX3" fmla="*/ 2688081 w 2686050"/>
              <a:gd name="connsiteY3" fmla="*/ 211328 h 1187450"/>
              <a:gd name="connsiteX4" fmla="*/ 2688081 w 2686050"/>
              <a:gd name="connsiteY4" fmla="*/ 992632 h 1187450"/>
              <a:gd name="connsiteX5" fmla="*/ 2492756 w 2686050"/>
              <a:gd name="connsiteY5" fmla="*/ 1187958 h 1187450"/>
              <a:gd name="connsiteX6" fmla="*/ 205740 w 2686050"/>
              <a:gd name="connsiteY6" fmla="*/ 1187958 h 1187450"/>
              <a:gd name="connsiteX7" fmla="*/ 10414 w 2686050"/>
              <a:gd name="connsiteY7" fmla="*/ 992632 h 1187450"/>
              <a:gd name="connsiteX8" fmla="*/ 10414 w 2686050"/>
              <a:gd name="connsiteY8" fmla="*/ 211328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6050" h="1187450">
                <a:moveTo>
                  <a:pt x="10414" y="211328"/>
                </a:moveTo>
                <a:cubicBezTo>
                  <a:pt x="10414" y="103505"/>
                  <a:pt x="97917" y="16002"/>
                  <a:pt x="205740" y="16002"/>
                </a:cubicBezTo>
                <a:lnTo>
                  <a:pt x="2492756" y="16002"/>
                </a:lnTo>
                <a:cubicBezTo>
                  <a:pt x="2600579" y="16002"/>
                  <a:pt x="2688081" y="103505"/>
                  <a:pt x="2688081" y="211328"/>
                </a:cubicBezTo>
                <a:lnTo>
                  <a:pt x="2688081" y="992632"/>
                </a:lnTo>
                <a:cubicBezTo>
                  <a:pt x="2688081" y="1100455"/>
                  <a:pt x="2600579" y="1187958"/>
                  <a:pt x="2492756" y="1187958"/>
                </a:cubicBezTo>
                <a:lnTo>
                  <a:pt x="205740" y="1187958"/>
                </a:lnTo>
                <a:cubicBezTo>
                  <a:pt x="97917" y="1187958"/>
                  <a:pt x="10414" y="1100455"/>
                  <a:pt x="10414" y="992632"/>
                </a:cubicBezTo>
                <a:lnTo>
                  <a:pt x="10414" y="21132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C64149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56620" y="5250180"/>
            <a:ext cx="487680" cy="350520"/>
          </a:xfrm>
          <a:prstGeom prst="rect">
            <a:avLst/>
          </a:prstGeom>
        </p:spPr>
      </p:pic>
      <p:sp>
        <p:nvSpPr>
          <p:cNvPr id="7" name="TextBox 32"/>
          <p:cNvSpPr txBox="1"/>
          <p:nvPr/>
        </p:nvSpPr>
        <p:spPr>
          <a:xfrm>
            <a:off x="4422394" y="276478"/>
            <a:ext cx="3476654" cy="670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400" b="1" dirty="0">
                <a:solidFill>
                  <a:srgbClr val="FEFEFE"/>
                </a:solidFill>
                <a:latin typeface="Calibri"/>
                <a:ea typeface="Calibri"/>
              </a:rPr>
              <a:t>6</a:t>
            </a:r>
            <a:r>
              <a:rPr lang="en-US" altLang="zh-CN" sz="4400" b="1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400" b="1" dirty="0">
                <a:solidFill>
                  <a:srgbClr val="FEFEFE"/>
                </a:solidFill>
                <a:latin typeface="Calibri"/>
                <a:ea typeface="Calibri"/>
              </a:rPr>
              <a:t>thématiques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51180" y="1492630"/>
            <a:ext cx="3640847" cy="5388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73454">
              <a:lnSpc>
                <a:spcPct val="100000"/>
              </a:lnSpc>
            </a:pPr>
            <a:r>
              <a:rPr lang="en-US" altLang="zh-CN" sz="2400" spc="-15" dirty="0">
                <a:solidFill>
                  <a:srgbClr val="FEFEFE"/>
                </a:solidFill>
                <a:latin typeface="Calibri"/>
                <a:ea typeface="Calibri"/>
              </a:rPr>
              <a:t>At</a:t>
            </a:r>
            <a:r>
              <a:rPr lang="en-US" altLang="zh-CN" sz="2400" spc="-10" dirty="0">
                <a:solidFill>
                  <a:srgbClr val="FEFEFE"/>
                </a:solidFill>
                <a:latin typeface="Calibri"/>
                <a:ea typeface="Calibri"/>
              </a:rPr>
              <a:t>elier</a:t>
            </a:r>
          </a:p>
          <a:p>
            <a:pPr>
              <a:lnSpc>
                <a:spcPts val="469"/>
              </a:lnSpc>
            </a:pPr>
            <a:endParaRPr lang="en-US" dirty="0"/>
          </a:p>
          <a:p>
            <a:pPr marL="0" indent="670864">
              <a:lnSpc>
                <a:spcPct val="100000"/>
              </a:lnSpc>
            </a:pP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8" action="ppaction://hlinksldjump"/>
              </a:rPr>
              <a:t>Connaitre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cs typeface="Calibri"/>
                <a:hlinkClick r:id="rId8" action="ppaction://hlinksldjump"/>
              </a:rPr>
              <a:t> 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8" action="ppaction://hlinksldjump"/>
              </a:rPr>
              <a:t>le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cs typeface="Calibri"/>
                <a:hlinkClick r:id="rId8" action="ppaction://hlinksldjump"/>
              </a:rPr>
              <a:t> 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8" action="ppaction://hlinksldjump"/>
              </a:rPr>
              <a:t>SPSTI</a:t>
            </a:r>
            <a:r>
              <a:rPr lang="en-US" altLang="zh-CN" sz="2000" b="1" spc="-44" dirty="0">
                <a:solidFill>
                  <a:srgbClr val="FEFEFE"/>
                </a:solidFill>
                <a:latin typeface="Calibri"/>
                <a:cs typeface="Calibri"/>
                <a:hlinkClick r:id="rId8" action="ppaction://hlinksldjump"/>
              </a:rPr>
              <a:t> 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8" action="ppaction://hlinksldjump"/>
              </a:rPr>
              <a:t>16</a:t>
            </a:r>
            <a:endParaRPr lang="en-US" altLang="zh-CN" sz="2000" b="1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489"/>
              </a:lnSpc>
            </a:pPr>
            <a:endParaRPr lang="en-US" dirty="0"/>
          </a:p>
          <a:p>
            <a:pPr marL="0" indent="179831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1800" i="1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la</a:t>
            </a:r>
          </a:p>
          <a:p>
            <a:pPr marL="0" indent="120396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réglementation,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suivi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individuel</a:t>
            </a:r>
            <a:r>
              <a:rPr lang="en-US" altLang="zh-CN" sz="1800" i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</a:p>
          <a:p>
            <a:pPr marL="0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l’état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salariés,</a:t>
            </a:r>
            <a:r>
              <a:rPr lang="en-US" altLang="zh-CN" sz="18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1800" i="1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missions</a:t>
            </a:r>
          </a:p>
          <a:p>
            <a:pPr marL="0" indent="452627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pluridisciplinaires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SPSTI</a:t>
            </a:r>
            <a:r>
              <a:rPr lang="en-US" altLang="zh-CN" sz="1800" i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16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29"/>
              </a:lnSpc>
            </a:pPr>
            <a:endParaRPr lang="en-US" dirty="0"/>
          </a:p>
          <a:p>
            <a:pPr marL="0" indent="1373454">
              <a:lnSpc>
                <a:spcPct val="100000"/>
              </a:lnSpc>
            </a:pPr>
            <a:r>
              <a:rPr lang="en-US" altLang="zh-CN" sz="2400" spc="-15" dirty="0">
                <a:solidFill>
                  <a:srgbClr val="FEFEFE"/>
                </a:solidFill>
                <a:latin typeface="Calibri"/>
                <a:ea typeface="Calibri"/>
              </a:rPr>
              <a:t>At</a:t>
            </a:r>
            <a:r>
              <a:rPr lang="en-US" altLang="zh-CN" sz="2400" spc="-10" dirty="0">
                <a:solidFill>
                  <a:srgbClr val="FEFEFE"/>
                </a:solidFill>
                <a:latin typeface="Calibri"/>
                <a:ea typeface="Calibri"/>
              </a:rPr>
              <a:t>elier</a:t>
            </a:r>
          </a:p>
          <a:p>
            <a:pPr>
              <a:lnSpc>
                <a:spcPts val="500"/>
              </a:lnSpc>
            </a:pPr>
            <a:endParaRPr lang="en-US" dirty="0"/>
          </a:p>
          <a:p>
            <a:pPr marL="0" indent="757732">
              <a:lnSpc>
                <a:spcPct val="100000"/>
              </a:lnSpc>
            </a:pP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  <a:hlinkClick r:id="rId9" action="ppaction://hlinksldjump"/>
              </a:rPr>
              <a:t>Travail</a:t>
            </a:r>
            <a:r>
              <a:rPr lang="en-US" altLang="zh-CN" sz="2400" b="1" spc="-145" dirty="0">
                <a:solidFill>
                  <a:srgbClr val="FEFEFE"/>
                </a:solid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  <a:hlinkClick r:id="rId9" action="ppaction://hlinksldjump"/>
              </a:rPr>
              <a:t>sur</a:t>
            </a:r>
            <a:r>
              <a:rPr lang="en-US" altLang="zh-CN" sz="2400" b="1" spc="-154" dirty="0">
                <a:solidFill>
                  <a:srgbClr val="FEFEFE"/>
                </a:solid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  <a:hlinkClick r:id="rId9" action="ppaction://hlinksldjump"/>
              </a:rPr>
              <a:t>écran</a:t>
            </a:r>
            <a:endParaRPr lang="en-US" altLang="zh-CN" sz="2400" b="1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250"/>
              </a:lnSpc>
            </a:pPr>
            <a:endParaRPr lang="en-US" dirty="0"/>
          </a:p>
          <a:p>
            <a:pPr marL="0" indent="139903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1800" i="1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</a:p>
          <a:p>
            <a:pPr marL="0" indent="270967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liés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écran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</a:p>
          <a:p>
            <a:pPr marL="0" indent="149047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optimiser</a:t>
            </a:r>
            <a:r>
              <a:rPr lang="en-US" altLang="zh-CN" sz="18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l’ergonomie</a:t>
            </a:r>
            <a:r>
              <a:rPr lang="en-US" altLang="zh-CN" sz="18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aux</a:t>
            </a:r>
            <a:r>
              <a:rPr lang="en-US" altLang="zh-CN" sz="18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postes</a:t>
            </a:r>
            <a:r>
              <a:rPr lang="en-US" altLang="zh-CN" sz="1800" i="1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</a:p>
          <a:p>
            <a:pPr marL="0" indent="1517599">
              <a:lnSpc>
                <a:spcPct val="100000"/>
              </a:lnSpc>
            </a:pPr>
            <a:r>
              <a:rPr lang="en-US" altLang="zh-CN" sz="1800" i="1" spc="-10" dirty="0">
                <a:solidFill>
                  <a:srgbClr val="000000"/>
                </a:solidFill>
                <a:latin typeface="Calibri"/>
                <a:ea typeface="Calibri"/>
              </a:rPr>
              <a:t>tra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vail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032250" y="1459737"/>
            <a:ext cx="4064447" cy="53636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57782">
              <a:lnSpc>
                <a:spcPct val="100000"/>
              </a:lnSpc>
            </a:pPr>
            <a:r>
              <a:rPr lang="en-US" altLang="zh-CN" sz="2400" spc="-15" dirty="0">
                <a:solidFill>
                  <a:srgbClr val="FEFEFE"/>
                </a:solidFill>
                <a:latin typeface="Calibri"/>
                <a:ea typeface="Calibri"/>
              </a:rPr>
              <a:t>At</a:t>
            </a:r>
            <a:r>
              <a:rPr lang="en-US" altLang="zh-CN" sz="2400" spc="-10" dirty="0">
                <a:solidFill>
                  <a:srgbClr val="FEFEFE"/>
                </a:solidFill>
                <a:latin typeface="Calibri"/>
                <a:ea typeface="Calibri"/>
              </a:rPr>
              <a:t>elier</a:t>
            </a:r>
          </a:p>
          <a:p>
            <a:pPr>
              <a:lnSpc>
                <a:spcPts val="500"/>
              </a:lnSpc>
            </a:pPr>
            <a:endParaRPr lang="en-US" dirty="0"/>
          </a:p>
          <a:p>
            <a:pPr marL="0" indent="1685797">
              <a:lnSpc>
                <a:spcPct val="100000"/>
              </a:lnSpc>
            </a:pPr>
            <a:r>
              <a:rPr lang="en-US" altLang="zh-CN" sz="2400" b="1" spc="-5" dirty="0">
                <a:solidFill>
                  <a:srgbClr val="FEFEFE"/>
                </a:solidFill>
                <a:latin typeface="Calibri"/>
                <a:ea typeface="Calibri"/>
                <a:hlinkClick r:id="rId10" action="ppaction://hlinksldjump"/>
              </a:rPr>
              <a:t>TMS</a:t>
            </a:r>
            <a:endParaRPr lang="en-US" altLang="zh-CN" sz="2400" b="1" spc="-5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23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</a:p>
          <a:p>
            <a:pPr marL="0" indent="509270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facteurs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TMS</a:t>
            </a:r>
            <a:r>
              <a:rPr lang="en-US" altLang="zh-CN" sz="1800" i="1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</a:p>
          <a:p>
            <a:pPr marL="0" indent="198120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appréhender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une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conduite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projet</a:t>
            </a:r>
            <a:r>
              <a:rPr lang="en-US" altLang="zh-CN" sz="1800" i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</a:p>
          <a:p>
            <a:pPr marL="0" indent="265176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l’identification</a:t>
            </a:r>
            <a:r>
              <a:rPr lang="en-US" altLang="zh-CN" sz="18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l’évaluation</a:t>
            </a:r>
            <a:r>
              <a:rPr lang="en-US" altLang="zh-CN" sz="18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i="1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TMS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29"/>
              </a:lnSpc>
            </a:pPr>
            <a:endParaRPr lang="en-US" dirty="0"/>
          </a:p>
          <a:p>
            <a:pPr marL="0" indent="1610233">
              <a:lnSpc>
                <a:spcPct val="100000"/>
              </a:lnSpc>
            </a:pPr>
            <a:r>
              <a:rPr lang="en-US" altLang="zh-CN" sz="2400" spc="-15" dirty="0">
                <a:solidFill>
                  <a:srgbClr val="FEFEFE"/>
                </a:solidFill>
                <a:latin typeface="Calibri"/>
                <a:ea typeface="Calibri"/>
              </a:rPr>
              <a:t>At</a:t>
            </a:r>
            <a:r>
              <a:rPr lang="en-US" altLang="zh-CN" sz="2400" spc="-10" dirty="0">
                <a:solidFill>
                  <a:srgbClr val="FEFEFE"/>
                </a:solidFill>
                <a:latin typeface="Calibri"/>
                <a:ea typeface="Calibri"/>
              </a:rPr>
              <a:t>elier</a:t>
            </a:r>
          </a:p>
          <a:p>
            <a:pPr>
              <a:lnSpc>
                <a:spcPts val="500"/>
              </a:lnSpc>
            </a:pPr>
            <a:endParaRPr lang="en-US" dirty="0"/>
          </a:p>
          <a:p>
            <a:pPr marL="0" indent="1582801">
              <a:lnSpc>
                <a:spcPct val="100000"/>
              </a:lnSpc>
            </a:pPr>
            <a:r>
              <a:rPr lang="en-US" altLang="zh-CN" sz="2400" b="1" spc="5" dirty="0">
                <a:solidFill>
                  <a:srgbClr val="FEFEFE"/>
                </a:solidFill>
                <a:latin typeface="Calibri"/>
                <a:ea typeface="Calibri"/>
                <a:hlinkClick r:id="rId11" action="ppaction://hlinksldjump"/>
              </a:rPr>
              <a:t>D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  <a:hlinkClick r:id="rId11" action="ppaction://hlinksldjump"/>
              </a:rPr>
              <a:t>UERP</a:t>
            </a:r>
            <a:endParaRPr lang="en-US" altLang="zh-CN" sz="2400" b="1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250"/>
              </a:lnSpc>
            </a:pPr>
            <a:endParaRPr lang="en-US" dirty="0"/>
          </a:p>
          <a:p>
            <a:pPr marL="0" indent="159384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connaitre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objectifs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</a:p>
          <a:p>
            <a:pPr marL="0" indent="34416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DUERP</a:t>
            </a:r>
            <a:r>
              <a:rPr lang="en-US" altLang="zh-CN" sz="18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apprendre</a:t>
            </a:r>
            <a:r>
              <a:rPr lang="en-US" altLang="zh-CN" sz="18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utiliser</a:t>
            </a:r>
            <a:r>
              <a:rPr lang="en-US" altLang="zh-CN" sz="18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l’outil</a:t>
            </a:r>
            <a:r>
              <a:rPr lang="en-US" altLang="zh-CN" sz="18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créé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</a:p>
          <a:p>
            <a:pPr marL="0" indent="92328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proposé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par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Service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</a:p>
          <a:p>
            <a:pPr marL="0" indent="1287145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i="1" spc="-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i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367014" y="1459737"/>
            <a:ext cx="3653964" cy="50893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7889">
              <a:lnSpc>
                <a:spcPct val="100000"/>
              </a:lnSpc>
            </a:pPr>
            <a:r>
              <a:rPr lang="en-US" altLang="zh-CN" sz="2400" spc="-15" dirty="0">
                <a:solidFill>
                  <a:srgbClr val="FEFEFE"/>
                </a:solidFill>
                <a:latin typeface="Calibri"/>
                <a:ea typeface="Calibri"/>
              </a:rPr>
              <a:t>At</a:t>
            </a:r>
            <a:r>
              <a:rPr lang="en-US" altLang="zh-CN" sz="2400" spc="-10" dirty="0">
                <a:solidFill>
                  <a:srgbClr val="FEFEFE"/>
                </a:solidFill>
                <a:latin typeface="Calibri"/>
                <a:ea typeface="Calibri"/>
              </a:rPr>
              <a:t>elier</a:t>
            </a:r>
          </a:p>
          <a:p>
            <a:pPr>
              <a:lnSpc>
                <a:spcPts val="500"/>
              </a:lnSpc>
            </a:pPr>
            <a:endParaRPr lang="en-US" dirty="0"/>
          </a:p>
          <a:p>
            <a:pPr marL="0" indent="1568577">
              <a:lnSpc>
                <a:spcPct val="100000"/>
              </a:lnSpc>
            </a:pPr>
            <a:r>
              <a:rPr lang="en-US" altLang="zh-CN" sz="2400" b="1" spc="-5" dirty="0">
                <a:solidFill>
                  <a:srgbClr val="FEFEFE"/>
                </a:solidFill>
                <a:latin typeface="Calibri"/>
                <a:ea typeface="Calibri"/>
                <a:hlinkClick r:id="rId12" action="ppaction://hlinksldjump"/>
              </a:rPr>
              <a:t>RPS</a:t>
            </a:r>
            <a:endParaRPr lang="en-US" altLang="zh-CN" sz="2400" b="1" spc="-5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235"/>
              </a:lnSpc>
            </a:pPr>
            <a:endParaRPr lang="en-US" dirty="0"/>
          </a:p>
          <a:p>
            <a:pPr marL="0" indent="146684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1800" i="1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</a:p>
          <a:p>
            <a:pPr marL="0" indent="60959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psychosociaux,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vos</a:t>
            </a:r>
            <a:r>
              <a:rPr lang="en-US" altLang="zh-CN" sz="1800" i="1" spc="-8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obligations</a:t>
            </a:r>
          </a:p>
          <a:p>
            <a:pPr marL="0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légales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la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matière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la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démarche</a:t>
            </a:r>
            <a:r>
              <a:rPr lang="en-US" altLang="zh-CN" sz="1800" i="1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</a:p>
          <a:p>
            <a:pPr marL="0" indent="1324736">
              <a:lnSpc>
                <a:spcPct val="100000"/>
              </a:lnSpc>
            </a:pPr>
            <a:r>
              <a:rPr lang="en-US" altLang="zh-CN" sz="1800" i="1" spc="-5" dirty="0">
                <a:solidFill>
                  <a:srgbClr val="000000"/>
                </a:solidFill>
                <a:latin typeface="Calibri"/>
                <a:ea typeface="Calibri"/>
              </a:rPr>
              <a:t>préventi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on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70"/>
              </a:lnSpc>
            </a:pPr>
            <a:endParaRPr lang="en-US" dirty="0"/>
          </a:p>
          <a:p>
            <a:pPr marL="0" indent="1380490">
              <a:lnSpc>
                <a:spcPct val="100000"/>
              </a:lnSpc>
            </a:pPr>
            <a:r>
              <a:rPr lang="en-US" altLang="zh-CN" sz="2400" spc="-15" dirty="0">
                <a:solidFill>
                  <a:srgbClr val="FEFEFE"/>
                </a:solidFill>
                <a:latin typeface="Calibri"/>
                <a:ea typeface="Calibri"/>
              </a:rPr>
              <a:t>A</a:t>
            </a:r>
            <a:r>
              <a:rPr lang="en-US" altLang="zh-CN" sz="2400" spc="-10" dirty="0">
                <a:solidFill>
                  <a:srgbClr val="FEFEFE"/>
                </a:solidFill>
                <a:latin typeface="Calibri"/>
                <a:ea typeface="Calibri"/>
              </a:rPr>
              <a:t>telier</a:t>
            </a:r>
          </a:p>
          <a:p>
            <a:pPr>
              <a:lnSpc>
                <a:spcPts val="469"/>
              </a:lnSpc>
            </a:pPr>
            <a:endParaRPr lang="en-US" dirty="0"/>
          </a:p>
          <a:p>
            <a:pPr marL="0" indent="1031493">
              <a:lnSpc>
                <a:spcPct val="100000"/>
              </a:lnSpc>
            </a:pP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13" action="ppaction://hlinksldjump"/>
              </a:rPr>
              <a:t>Maintien</a:t>
            </a:r>
            <a:r>
              <a:rPr lang="en-US" altLang="zh-CN" sz="2000" b="1" spc="-25" dirty="0">
                <a:solidFill>
                  <a:srgbClr val="FEFEFE"/>
                </a:solid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13" action="ppaction://hlinksldjump"/>
              </a:rPr>
              <a:t>dans</a:t>
            </a:r>
          </a:p>
          <a:p>
            <a:pPr marL="0" indent="738885">
              <a:lnSpc>
                <a:spcPct val="100000"/>
              </a:lnSpc>
            </a:pP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13" action="ppaction://hlinksldjump"/>
              </a:rPr>
              <a:t>l’emploi</a:t>
            </a:r>
            <a:r>
              <a:rPr lang="en-US" altLang="zh-CN" sz="2000" b="1" spc="-69" dirty="0">
                <a:solidFill>
                  <a:srgbClr val="FEFEFE"/>
                </a:solid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13" action="ppaction://hlinksldjump"/>
              </a:rPr>
              <a:t>&amp;</a:t>
            </a:r>
            <a:r>
              <a:rPr lang="en-US" altLang="zh-CN" sz="2000" b="1" spc="-75" dirty="0">
                <a:solidFill>
                  <a:srgbClr val="FEFEFE"/>
                </a:solid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lang="en-US" altLang="zh-CN" sz="2000" b="1" dirty="0">
                <a:solidFill>
                  <a:srgbClr val="FEFEFE"/>
                </a:solidFill>
                <a:latin typeface="Calibri"/>
                <a:ea typeface="Calibri"/>
                <a:hlinkClick r:id="rId13" action="ppaction://hlinksldjump"/>
              </a:rPr>
              <a:t>handicap</a:t>
            </a:r>
            <a:endParaRPr lang="en-US" altLang="zh-CN" sz="2000" b="1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319"/>
              </a:lnSpc>
            </a:pPr>
            <a:endParaRPr lang="en-US" dirty="0"/>
          </a:p>
          <a:p>
            <a:pPr marL="0" indent="209804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mieux</a:t>
            </a:r>
            <a:r>
              <a:rPr lang="en-US" altLang="zh-CN" sz="18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connaitre</a:t>
            </a:r>
            <a:r>
              <a:rPr lang="en-US" altLang="zh-CN" sz="1800" i="1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</a:p>
          <a:p>
            <a:pPr marL="0" indent="143891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dispositifs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acteurs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  <a:r>
              <a:rPr lang="en-US" altLang="zh-CN" sz="1800" i="1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ea typeface="Calibri"/>
              </a:rPr>
              <a:t>maintien</a:t>
            </a:r>
          </a:p>
          <a:p>
            <a:pPr marL="0" indent="1214119">
              <a:lnSpc>
                <a:spcPct val="100000"/>
              </a:lnSpc>
            </a:pPr>
            <a:r>
              <a:rPr lang="en-US" altLang="zh-CN" sz="1800" i="1" spc="-15" dirty="0">
                <a:solidFill>
                  <a:srgbClr val="000000"/>
                </a:solidFill>
                <a:latin typeface="Calibri"/>
                <a:ea typeface="Calibri"/>
              </a:rPr>
              <a:t>dans</a:t>
            </a:r>
            <a:r>
              <a:rPr lang="en-US" altLang="zh-CN" sz="1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i="1" spc="-10" dirty="0">
                <a:solidFill>
                  <a:srgbClr val="000000"/>
                </a:solidFill>
                <a:latin typeface="Calibri"/>
                <a:ea typeface="Calibri"/>
              </a:rPr>
              <a:t>l’emploi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6"/>
          <p:cNvSpPr/>
          <p:nvPr/>
        </p:nvSpPr>
        <p:spPr>
          <a:xfrm>
            <a:off x="717550" y="298450"/>
            <a:ext cx="10750550" cy="704850"/>
          </a:xfrm>
          <a:custGeom>
            <a:avLst/>
            <a:gdLst>
              <a:gd name="connsiteX0" fmla="*/ 9398 w 10750550"/>
              <a:gd name="connsiteY0" fmla="*/ 710438 h 704850"/>
              <a:gd name="connsiteX1" fmla="*/ 10752073 w 10750550"/>
              <a:gd name="connsiteY1" fmla="*/ 710438 h 704850"/>
              <a:gd name="connsiteX2" fmla="*/ 10752073 w 10750550"/>
              <a:gd name="connsiteY2" fmla="*/ 6350 h 704850"/>
              <a:gd name="connsiteX3" fmla="*/ 9398 w 10750550"/>
              <a:gd name="connsiteY3" fmla="*/ 6350 h 704850"/>
              <a:gd name="connsiteX4" fmla="*/ 9398 w 107505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0550" h="704850">
                <a:moveTo>
                  <a:pt x="9398" y="710438"/>
                </a:moveTo>
                <a:lnTo>
                  <a:pt x="10752073" y="710438"/>
                </a:lnTo>
                <a:lnTo>
                  <a:pt x="10752073" y="6350"/>
                </a:lnTo>
                <a:lnTo>
                  <a:pt x="9398" y="6350"/>
                </a:lnTo>
                <a:lnTo>
                  <a:pt x="9398" y="71043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6858000"/>
          </a:xfrm>
          <a:prstGeom prst="rect">
            <a:avLst/>
          </a:prstGeom>
        </p:spPr>
      </p:pic>
      <p:sp>
        <p:nvSpPr>
          <p:cNvPr id="2" name="Freeform 38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9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2"/>
          <p:cNvSpPr/>
          <p:nvPr/>
        </p:nvSpPr>
        <p:spPr>
          <a:xfrm>
            <a:off x="5148579" y="6431279"/>
            <a:ext cx="1684020" cy="33020"/>
          </a:xfrm>
          <a:custGeom>
            <a:avLst/>
            <a:gdLst>
              <a:gd name="connsiteX0" fmla="*/ 8763 w 1684020"/>
              <a:gd name="connsiteY0" fmla="*/ 17640 h 33020"/>
              <a:gd name="connsiteX1" fmla="*/ 429767 w 1684020"/>
              <a:gd name="connsiteY1" fmla="*/ 17640 h 33020"/>
              <a:gd name="connsiteX2" fmla="*/ 850773 w 1684020"/>
              <a:gd name="connsiteY2" fmla="*/ 17640 h 33020"/>
              <a:gd name="connsiteX3" fmla="*/ 1271778 w 1684020"/>
              <a:gd name="connsiteY3" fmla="*/ 17640 h 33020"/>
              <a:gd name="connsiteX4" fmla="*/ 1692783 w 1684020"/>
              <a:gd name="connsiteY4" fmla="*/ 17640 h 33020"/>
              <a:gd name="connsiteX5" fmla="*/ 1692783 w 1684020"/>
              <a:gd name="connsiteY5" fmla="*/ 40500 h 33020"/>
              <a:gd name="connsiteX6" fmla="*/ 1271778 w 1684020"/>
              <a:gd name="connsiteY6" fmla="*/ 40500 h 33020"/>
              <a:gd name="connsiteX7" fmla="*/ 850773 w 1684020"/>
              <a:gd name="connsiteY7" fmla="*/ 40500 h 33020"/>
              <a:gd name="connsiteX8" fmla="*/ 429767 w 1684020"/>
              <a:gd name="connsiteY8" fmla="*/ 40500 h 33020"/>
              <a:gd name="connsiteX9" fmla="*/ 8763 w 1684020"/>
              <a:gd name="connsiteY9" fmla="*/ 40500 h 33020"/>
              <a:gd name="connsiteX10" fmla="*/ 8763 w 1684020"/>
              <a:gd name="connsiteY10" fmla="*/ 1764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4020" h="33020">
                <a:moveTo>
                  <a:pt x="8763" y="17640"/>
                </a:moveTo>
                <a:lnTo>
                  <a:pt x="429767" y="17640"/>
                </a:lnTo>
                <a:lnTo>
                  <a:pt x="850773" y="17640"/>
                </a:lnTo>
                <a:lnTo>
                  <a:pt x="1271778" y="17640"/>
                </a:lnTo>
                <a:lnTo>
                  <a:pt x="1692783" y="17640"/>
                </a:lnTo>
                <a:lnTo>
                  <a:pt x="1692783" y="40500"/>
                </a:lnTo>
                <a:lnTo>
                  <a:pt x="1271778" y="40500"/>
                </a:lnTo>
                <a:lnTo>
                  <a:pt x="850773" y="40500"/>
                </a:lnTo>
                <a:lnTo>
                  <a:pt x="429767" y="40500"/>
                </a:lnTo>
                <a:lnTo>
                  <a:pt x="8763" y="40500"/>
                </a:lnTo>
                <a:lnTo>
                  <a:pt x="8763" y="1764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44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5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9100" y="6537959"/>
            <a:ext cx="205740" cy="205740"/>
          </a:xfrm>
          <a:prstGeom prst="rect">
            <a:avLst/>
          </a:prstGeom>
        </p:spPr>
      </p:pic>
      <p:pic>
        <p:nvPicPr>
          <p:cNvPr id="48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7620" y="4366260"/>
            <a:ext cx="3627120" cy="2491740"/>
          </a:xfrm>
          <a:prstGeom prst="rect">
            <a:avLst/>
          </a:prstGeom>
        </p:spPr>
      </p:pic>
      <p:sp>
        <p:nvSpPr>
          <p:cNvPr id="4" name="TextBox 48"/>
          <p:cNvSpPr txBox="1"/>
          <p:nvPr/>
        </p:nvSpPr>
        <p:spPr>
          <a:xfrm>
            <a:off x="940612" y="398017"/>
            <a:ext cx="10172458" cy="5779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76174">
              <a:lnSpc>
                <a:spcPct val="100000"/>
              </a:lnSpc>
            </a:pP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Atelier</a:t>
            </a:r>
            <a:r>
              <a:rPr lang="en-US" altLang="zh-CN" sz="40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:</a:t>
            </a:r>
            <a:r>
              <a:rPr lang="en-US" altLang="zh-CN" sz="4000" b="1" spc="-3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Connaitre</a:t>
            </a:r>
            <a:r>
              <a:rPr lang="en-US" altLang="zh-CN" sz="32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le</a:t>
            </a:r>
            <a:r>
              <a:rPr lang="en-US" altLang="zh-CN" sz="32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SPSTI</a:t>
            </a:r>
            <a:r>
              <a:rPr lang="en-US" altLang="zh-CN" sz="32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16,</a:t>
            </a:r>
            <a:r>
              <a:rPr lang="en-US" altLang="zh-CN" sz="32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ses</a:t>
            </a:r>
            <a:r>
              <a:rPr lang="en-US" altLang="zh-CN" sz="32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équipes</a:t>
            </a:r>
            <a:r>
              <a:rPr lang="en-US" altLang="zh-CN" sz="32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et</a:t>
            </a:r>
            <a:r>
              <a:rPr lang="en-US" altLang="zh-CN" sz="32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ses</a:t>
            </a:r>
            <a:r>
              <a:rPr lang="en-US" altLang="zh-CN" sz="3200" b="1" spc="-3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3200" b="1" dirty="0">
                <a:solidFill>
                  <a:srgbClr val="FEFEFE"/>
                </a:solidFill>
                <a:latin typeface="Calibri"/>
                <a:ea typeface="Calibri"/>
              </a:rPr>
              <a:t>services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44"/>
              </a:lnSpc>
            </a:pPr>
            <a:endParaRPr lang="en-US" dirty="0"/>
          </a:p>
          <a:p>
            <a:pPr marL="0" indent="15179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la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réglementation,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suivi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individuel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l’état</a:t>
            </a:r>
            <a:r>
              <a:rPr lang="en-US" altLang="zh-CN" sz="24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</a:p>
          <a:p>
            <a:pPr marL="0" indent="1417015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salariés,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missions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pluridisciplinaires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SPSTI</a:t>
            </a:r>
            <a:r>
              <a:rPr lang="en-US" altLang="zh-CN" sz="2400" i="1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16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87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destination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employeurs</a:t>
            </a:r>
          </a:p>
          <a:p>
            <a:pPr>
              <a:lnSpc>
                <a:spcPts val="1745"/>
              </a:lnSpc>
            </a:pPr>
            <a:endParaRPr lang="en-US" dirty="0"/>
          </a:p>
          <a:p>
            <a:pPr marL="0" hangingPunct="0">
              <a:lnSpc>
                <a:spcPct val="109166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Direction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&amp;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service</a:t>
            </a:r>
            <a:r>
              <a:rPr lang="en-US" altLang="zh-CN"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adhérents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Infirmier</a:t>
            </a:r>
            <a:r>
              <a:rPr lang="en-US" altLang="zh-CN" sz="180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spc="-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spc="-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  <a:r>
              <a:rPr lang="en-US" altLang="zh-CN" sz="1800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(IDEST)</a:t>
            </a:r>
          </a:p>
          <a:p>
            <a:pPr marL="0" hangingPunct="0">
              <a:lnSpc>
                <a:spcPct val="108749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Professionnels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(IPRP)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Assistant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Technique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  <a:r>
              <a:rPr lang="en-US" altLang="zh-CN"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(ATST)</a:t>
            </a:r>
          </a:p>
          <a:p>
            <a:pPr>
              <a:lnSpc>
                <a:spcPts val="1410"/>
              </a:lnSpc>
            </a:pPr>
            <a:endParaRPr lang="en-US" dirty="0"/>
          </a:p>
          <a:p>
            <a:pPr marL="0" hangingPunct="0">
              <a:lnSpc>
                <a:spcPct val="109166"/>
              </a:lnSpc>
            </a:pPr>
            <a:br>
              <a:rPr dirty="0"/>
            </a:b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Jeudi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9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octobre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11h15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b="1" spc="9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distanciel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620"/>
              </a:lnSpc>
            </a:pPr>
            <a:endParaRPr lang="en-US" dirty="0"/>
          </a:p>
          <a:p>
            <a:pPr>
              <a:lnSpc>
                <a:spcPts val="1620"/>
              </a:lnSpc>
            </a:pPr>
            <a:endParaRPr lang="en-US" dirty="0"/>
          </a:p>
          <a:p>
            <a:pPr>
              <a:lnSpc>
                <a:spcPts val="162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Durée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2h30</a:t>
            </a:r>
          </a:p>
          <a:p>
            <a:pPr marL="0">
              <a:lnSpc>
                <a:spcPct val="100000"/>
              </a:lnSpc>
            </a:pPr>
            <a:endParaRPr lang="en-US" altLang="zh-CN" sz="1800" b="1" dirty="0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49" name="TextBox 49"/>
          <p:cNvSpPr txBox="1"/>
          <p:nvPr/>
        </p:nvSpPr>
        <p:spPr>
          <a:xfrm>
            <a:off x="11481816" y="6363309"/>
            <a:ext cx="520644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spc="-10" dirty="0">
                <a:solidFill>
                  <a:srgbClr val="FEFEFE"/>
                </a:solidFill>
                <a:latin typeface="Calibri"/>
                <a:ea typeface="Calibri"/>
              </a:rPr>
              <a:t>RETO</a:t>
            </a:r>
            <a:r>
              <a:rPr lang="en-US" altLang="zh-CN" sz="1200" spc="-5" dirty="0">
                <a:solidFill>
                  <a:srgbClr val="FEFEFE"/>
                </a:solidFill>
                <a:latin typeface="Calibri"/>
                <a:ea typeface="Calibri"/>
              </a:rPr>
              <a:t>UR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ED8F6718-3F80-3B02-15DA-FF816915EC3B}"/>
              </a:ext>
            </a:extLst>
          </p:cNvPr>
          <p:cNvGrpSpPr/>
          <p:nvPr/>
        </p:nvGrpSpPr>
        <p:grpSpPr>
          <a:xfrm>
            <a:off x="4754879" y="5923279"/>
            <a:ext cx="2804161" cy="744221"/>
            <a:chOff x="4754879" y="5923279"/>
            <a:chExt cx="2804161" cy="744221"/>
          </a:xfrm>
        </p:grpSpPr>
        <p:sp>
          <p:nvSpPr>
            <p:cNvPr id="40" name="Freeform 40"/>
            <p:cNvSpPr/>
            <p:nvPr/>
          </p:nvSpPr>
          <p:spPr>
            <a:xfrm>
              <a:off x="4754879" y="5923279"/>
              <a:ext cx="2458720" cy="718820"/>
            </a:xfrm>
            <a:custGeom>
              <a:avLst/>
              <a:gdLst>
                <a:gd name="connsiteX0" fmla="*/ 19811 w 2458720"/>
                <a:gd name="connsiteY0" fmla="*/ 132080 h 718820"/>
                <a:gd name="connsiteX1" fmla="*/ 137667 w 2458720"/>
                <a:gd name="connsiteY1" fmla="*/ 14224 h 718820"/>
                <a:gd name="connsiteX2" fmla="*/ 2352548 w 2458720"/>
                <a:gd name="connsiteY2" fmla="*/ 14224 h 718820"/>
                <a:gd name="connsiteX3" fmla="*/ 2470403 w 2458720"/>
                <a:gd name="connsiteY3" fmla="*/ 132080 h 718820"/>
                <a:gd name="connsiteX4" fmla="*/ 2470403 w 2458720"/>
                <a:gd name="connsiteY4" fmla="*/ 603504 h 718820"/>
                <a:gd name="connsiteX5" fmla="*/ 2352548 w 2458720"/>
                <a:gd name="connsiteY5" fmla="*/ 721360 h 718820"/>
                <a:gd name="connsiteX6" fmla="*/ 137667 w 2458720"/>
                <a:gd name="connsiteY6" fmla="*/ 721360 h 718820"/>
                <a:gd name="connsiteX7" fmla="*/ 19811 w 2458720"/>
                <a:gd name="connsiteY7" fmla="*/ 603504 h 718820"/>
                <a:gd name="connsiteX8" fmla="*/ 19811 w 2458720"/>
                <a:gd name="connsiteY8" fmla="*/ 132080 h 71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720" h="718820">
                  <a:moveTo>
                    <a:pt x="19811" y="132080"/>
                  </a:moveTo>
                  <a:cubicBezTo>
                    <a:pt x="19811" y="66992"/>
                    <a:pt x="72516" y="14224"/>
                    <a:pt x="137667" y="14224"/>
                  </a:cubicBezTo>
                  <a:lnTo>
                    <a:pt x="2352548" y="14224"/>
                  </a:lnTo>
                  <a:cubicBezTo>
                    <a:pt x="2417699" y="14224"/>
                    <a:pt x="2470403" y="66992"/>
                    <a:pt x="2470403" y="132080"/>
                  </a:cubicBezTo>
                  <a:lnTo>
                    <a:pt x="2470403" y="603504"/>
                  </a:lnTo>
                  <a:cubicBezTo>
                    <a:pt x="2470403" y="668592"/>
                    <a:pt x="2417699" y="721360"/>
                    <a:pt x="2352548" y="721360"/>
                  </a:cubicBezTo>
                  <a:lnTo>
                    <a:pt x="137667" y="721360"/>
                  </a:lnTo>
                  <a:cubicBezTo>
                    <a:pt x="72516" y="721360"/>
                    <a:pt x="19811" y="668592"/>
                    <a:pt x="19811" y="603504"/>
                  </a:cubicBezTo>
                  <a:lnTo>
                    <a:pt x="19811" y="132080"/>
                  </a:lnTo>
                  <a:close/>
                </a:path>
              </a:pathLst>
            </a:custGeom>
            <a:solidFill>
              <a:srgbClr val="EB7B2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74A980D0-032E-BCAC-1970-E78AFBF18D1A}"/>
                </a:ext>
              </a:extLst>
            </p:cNvPr>
            <p:cNvSpPr txBox="1"/>
            <p:nvPr/>
          </p:nvSpPr>
          <p:spPr>
            <a:xfrm>
              <a:off x="4974336" y="6088379"/>
              <a:ext cx="2239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      </a:t>
              </a:r>
              <a:r>
                <a:rPr lang="fr-FR" sz="2400" dirty="0">
                  <a:hlinkClick r:id="rId5"/>
                </a:rPr>
                <a:t>Je m’inscris</a:t>
              </a:r>
              <a:endParaRPr lang="fr-FR" sz="2400" dirty="0"/>
            </a:p>
          </p:txBody>
        </p:sp>
        <p:pic>
          <p:nvPicPr>
            <p:cNvPr id="44" name="Picture 4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96100" y="6233160"/>
              <a:ext cx="662940" cy="4343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6858000"/>
          </a:xfrm>
          <a:prstGeom prst="rect">
            <a:avLst/>
          </a:prstGeom>
        </p:spPr>
      </p:pic>
      <p:sp>
        <p:nvSpPr>
          <p:cNvPr id="2" name="Freeform 51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2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3"/>
          <p:cNvSpPr/>
          <p:nvPr/>
        </p:nvSpPr>
        <p:spPr>
          <a:xfrm>
            <a:off x="717550" y="298450"/>
            <a:ext cx="10750550" cy="704850"/>
          </a:xfrm>
          <a:custGeom>
            <a:avLst/>
            <a:gdLst>
              <a:gd name="connsiteX0" fmla="*/ 9398 w 10750550"/>
              <a:gd name="connsiteY0" fmla="*/ 710438 h 704850"/>
              <a:gd name="connsiteX1" fmla="*/ 10752073 w 10750550"/>
              <a:gd name="connsiteY1" fmla="*/ 710438 h 704850"/>
              <a:gd name="connsiteX2" fmla="*/ 10752073 w 10750550"/>
              <a:gd name="connsiteY2" fmla="*/ 6350 h 704850"/>
              <a:gd name="connsiteX3" fmla="*/ 9398 w 10750550"/>
              <a:gd name="connsiteY3" fmla="*/ 6350 h 704850"/>
              <a:gd name="connsiteX4" fmla="*/ 9398 w 107505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0550" h="704850">
                <a:moveTo>
                  <a:pt x="9398" y="710438"/>
                </a:moveTo>
                <a:lnTo>
                  <a:pt x="10752073" y="710438"/>
                </a:lnTo>
                <a:lnTo>
                  <a:pt x="10752073" y="6350"/>
                </a:lnTo>
                <a:lnTo>
                  <a:pt x="9398" y="6350"/>
                </a:lnTo>
                <a:lnTo>
                  <a:pt x="9398" y="71043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6"/>
          <p:cNvSpPr/>
          <p:nvPr/>
        </p:nvSpPr>
        <p:spPr>
          <a:xfrm>
            <a:off x="5148579" y="6431279"/>
            <a:ext cx="1684020" cy="33020"/>
          </a:xfrm>
          <a:custGeom>
            <a:avLst/>
            <a:gdLst>
              <a:gd name="connsiteX0" fmla="*/ 8763 w 1684020"/>
              <a:gd name="connsiteY0" fmla="*/ 17640 h 33020"/>
              <a:gd name="connsiteX1" fmla="*/ 429767 w 1684020"/>
              <a:gd name="connsiteY1" fmla="*/ 17640 h 33020"/>
              <a:gd name="connsiteX2" fmla="*/ 850773 w 1684020"/>
              <a:gd name="connsiteY2" fmla="*/ 17640 h 33020"/>
              <a:gd name="connsiteX3" fmla="*/ 1271778 w 1684020"/>
              <a:gd name="connsiteY3" fmla="*/ 17640 h 33020"/>
              <a:gd name="connsiteX4" fmla="*/ 1692783 w 1684020"/>
              <a:gd name="connsiteY4" fmla="*/ 17640 h 33020"/>
              <a:gd name="connsiteX5" fmla="*/ 1692783 w 1684020"/>
              <a:gd name="connsiteY5" fmla="*/ 40500 h 33020"/>
              <a:gd name="connsiteX6" fmla="*/ 1271778 w 1684020"/>
              <a:gd name="connsiteY6" fmla="*/ 40500 h 33020"/>
              <a:gd name="connsiteX7" fmla="*/ 850773 w 1684020"/>
              <a:gd name="connsiteY7" fmla="*/ 40500 h 33020"/>
              <a:gd name="connsiteX8" fmla="*/ 429767 w 1684020"/>
              <a:gd name="connsiteY8" fmla="*/ 40500 h 33020"/>
              <a:gd name="connsiteX9" fmla="*/ 8763 w 1684020"/>
              <a:gd name="connsiteY9" fmla="*/ 40500 h 33020"/>
              <a:gd name="connsiteX10" fmla="*/ 8763 w 1684020"/>
              <a:gd name="connsiteY10" fmla="*/ 1764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4020" h="33020">
                <a:moveTo>
                  <a:pt x="8763" y="17640"/>
                </a:moveTo>
                <a:lnTo>
                  <a:pt x="429767" y="17640"/>
                </a:lnTo>
                <a:lnTo>
                  <a:pt x="850773" y="17640"/>
                </a:lnTo>
                <a:lnTo>
                  <a:pt x="1271778" y="17640"/>
                </a:lnTo>
                <a:lnTo>
                  <a:pt x="1692783" y="17640"/>
                </a:lnTo>
                <a:lnTo>
                  <a:pt x="1692783" y="40500"/>
                </a:lnTo>
                <a:lnTo>
                  <a:pt x="1271778" y="40500"/>
                </a:lnTo>
                <a:lnTo>
                  <a:pt x="850773" y="40500"/>
                </a:lnTo>
                <a:lnTo>
                  <a:pt x="429767" y="40500"/>
                </a:lnTo>
                <a:lnTo>
                  <a:pt x="8763" y="40500"/>
                </a:lnTo>
                <a:lnTo>
                  <a:pt x="8763" y="1764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320" y="2811780"/>
            <a:ext cx="2468880" cy="3931920"/>
          </a:xfrm>
          <a:prstGeom prst="rect">
            <a:avLst/>
          </a:prstGeom>
        </p:spPr>
      </p:pic>
      <p:sp>
        <p:nvSpPr>
          <p:cNvPr id="3" name="Freeform 59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60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9100" y="6537959"/>
            <a:ext cx="205740" cy="205740"/>
          </a:xfrm>
          <a:prstGeom prst="rect">
            <a:avLst/>
          </a:prstGeom>
        </p:spPr>
      </p:pic>
      <p:sp>
        <p:nvSpPr>
          <p:cNvPr id="4" name="TextBox 62"/>
          <p:cNvSpPr txBox="1"/>
          <p:nvPr/>
        </p:nvSpPr>
        <p:spPr>
          <a:xfrm>
            <a:off x="938479" y="398017"/>
            <a:ext cx="9992862" cy="5905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934002">
              <a:lnSpc>
                <a:spcPct val="100000"/>
              </a:lnSpc>
            </a:pPr>
            <a:r>
              <a:rPr lang="en-US" altLang="zh-CN" sz="4000" b="1" spc="-15" dirty="0">
                <a:solidFill>
                  <a:srgbClr val="FEFEFE"/>
                </a:solidFill>
                <a:latin typeface="Calibri"/>
                <a:ea typeface="Calibri"/>
              </a:rPr>
              <a:t>Atelier</a:t>
            </a:r>
            <a:r>
              <a:rPr lang="en-US" altLang="zh-CN" sz="4000" b="1" spc="-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spc="-30" dirty="0">
                <a:solidFill>
                  <a:srgbClr val="FEFEFE"/>
                </a:solidFill>
                <a:latin typeface="Calibri"/>
                <a:ea typeface="Calibri"/>
              </a:rPr>
              <a:t>TMS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44"/>
              </a:lnSpc>
            </a:pPr>
            <a:endParaRPr lang="en-US" dirty="0"/>
          </a:p>
          <a:p>
            <a:pPr marL="0" indent="39629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facteurs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TMS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</a:p>
          <a:p>
            <a:pPr marL="0" indent="33533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appréhender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une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conduite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projet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l’identification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l’évaluation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TMS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87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destination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employeurs,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encadrants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responsables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altLang="zh-CN" sz="180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préventeurs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8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Professionnels</a:t>
            </a:r>
            <a:r>
              <a:rPr lang="en-US" altLang="zh-CN" sz="18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(IPRP)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PRAP</a:t>
            </a:r>
            <a:r>
              <a:rPr lang="en-US" altLang="zh-CN" sz="18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en-US" altLang="zh-CN" sz="18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Échauffements</a:t>
            </a:r>
            <a:r>
              <a:rPr lang="en-US" altLang="zh-CN" sz="18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altLang="zh-CN" sz="18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Étirements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Infirmier</a:t>
            </a:r>
            <a:r>
              <a:rPr lang="en-US" altLang="zh-CN" sz="18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(IDEST)</a:t>
            </a:r>
            <a:endParaRPr lang="en-US" dirty="0"/>
          </a:p>
          <a:p>
            <a:pPr>
              <a:lnSpc>
                <a:spcPts val="1080"/>
              </a:lnSpc>
            </a:pPr>
            <a:endParaRPr lang="en-US" dirty="0"/>
          </a:p>
          <a:p>
            <a:pPr marL="0" hangingPunct="0">
              <a:lnSpc>
                <a:spcPct val="137083"/>
              </a:lnSpc>
            </a:pPr>
            <a:br>
              <a:rPr dirty="0"/>
            </a:b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Mardi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7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octobre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12h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Châteaubernard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1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endParaRPr lang="en-US" altLang="zh-CN" sz="1800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Durée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en-US" altLang="zh-CN" sz="1800" b="1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2h30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70"/>
              </a:lnSpc>
            </a:pPr>
            <a:endParaRPr lang="en-US" dirty="0"/>
          </a:p>
        </p:txBody>
      </p:sp>
      <p:sp>
        <p:nvSpPr>
          <p:cNvPr id="63" name="TextBox 63"/>
          <p:cNvSpPr txBox="1"/>
          <p:nvPr/>
        </p:nvSpPr>
        <p:spPr>
          <a:xfrm>
            <a:off x="11481816" y="6363309"/>
            <a:ext cx="520644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spc="-10" dirty="0">
                <a:solidFill>
                  <a:srgbClr val="FEFEFE"/>
                </a:solidFill>
                <a:latin typeface="Calibri"/>
                <a:ea typeface="Calibri"/>
              </a:rPr>
              <a:t>RETO</a:t>
            </a:r>
            <a:r>
              <a:rPr lang="en-US" altLang="zh-CN" sz="1200" spc="-5" dirty="0">
                <a:solidFill>
                  <a:srgbClr val="FEFEFE"/>
                </a:solidFill>
                <a:latin typeface="Calibri"/>
                <a:ea typeface="Calibri"/>
              </a:rPr>
              <a:t>UR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01B32AC-4CC5-77C4-9CE4-03CBA04FD417}"/>
              </a:ext>
            </a:extLst>
          </p:cNvPr>
          <p:cNvGrpSpPr/>
          <p:nvPr/>
        </p:nvGrpSpPr>
        <p:grpSpPr>
          <a:xfrm>
            <a:off x="4484370" y="5861049"/>
            <a:ext cx="2804161" cy="744221"/>
            <a:chOff x="4754879" y="5923279"/>
            <a:chExt cx="2804161" cy="744221"/>
          </a:xfrm>
        </p:grpSpPr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91E0AE97-6D79-06F7-91B1-FD4BC55B0206}"/>
                </a:ext>
              </a:extLst>
            </p:cNvPr>
            <p:cNvSpPr/>
            <p:nvPr/>
          </p:nvSpPr>
          <p:spPr>
            <a:xfrm>
              <a:off x="4754879" y="5923279"/>
              <a:ext cx="2458720" cy="718820"/>
            </a:xfrm>
            <a:custGeom>
              <a:avLst/>
              <a:gdLst>
                <a:gd name="connsiteX0" fmla="*/ 19811 w 2458720"/>
                <a:gd name="connsiteY0" fmla="*/ 132080 h 718820"/>
                <a:gd name="connsiteX1" fmla="*/ 137667 w 2458720"/>
                <a:gd name="connsiteY1" fmla="*/ 14224 h 718820"/>
                <a:gd name="connsiteX2" fmla="*/ 2352548 w 2458720"/>
                <a:gd name="connsiteY2" fmla="*/ 14224 h 718820"/>
                <a:gd name="connsiteX3" fmla="*/ 2470403 w 2458720"/>
                <a:gd name="connsiteY3" fmla="*/ 132080 h 718820"/>
                <a:gd name="connsiteX4" fmla="*/ 2470403 w 2458720"/>
                <a:gd name="connsiteY4" fmla="*/ 603504 h 718820"/>
                <a:gd name="connsiteX5" fmla="*/ 2352548 w 2458720"/>
                <a:gd name="connsiteY5" fmla="*/ 721360 h 718820"/>
                <a:gd name="connsiteX6" fmla="*/ 137667 w 2458720"/>
                <a:gd name="connsiteY6" fmla="*/ 721360 h 718820"/>
                <a:gd name="connsiteX7" fmla="*/ 19811 w 2458720"/>
                <a:gd name="connsiteY7" fmla="*/ 603504 h 718820"/>
                <a:gd name="connsiteX8" fmla="*/ 19811 w 2458720"/>
                <a:gd name="connsiteY8" fmla="*/ 132080 h 71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720" h="718820">
                  <a:moveTo>
                    <a:pt x="19811" y="132080"/>
                  </a:moveTo>
                  <a:cubicBezTo>
                    <a:pt x="19811" y="66992"/>
                    <a:pt x="72516" y="14224"/>
                    <a:pt x="137667" y="14224"/>
                  </a:cubicBezTo>
                  <a:lnTo>
                    <a:pt x="2352548" y="14224"/>
                  </a:lnTo>
                  <a:cubicBezTo>
                    <a:pt x="2417699" y="14224"/>
                    <a:pt x="2470403" y="66992"/>
                    <a:pt x="2470403" y="132080"/>
                  </a:cubicBezTo>
                  <a:lnTo>
                    <a:pt x="2470403" y="603504"/>
                  </a:lnTo>
                  <a:cubicBezTo>
                    <a:pt x="2470403" y="668592"/>
                    <a:pt x="2417699" y="721360"/>
                    <a:pt x="2352548" y="721360"/>
                  </a:cubicBezTo>
                  <a:lnTo>
                    <a:pt x="137667" y="721360"/>
                  </a:lnTo>
                  <a:cubicBezTo>
                    <a:pt x="72516" y="721360"/>
                    <a:pt x="19811" y="668592"/>
                    <a:pt x="19811" y="603504"/>
                  </a:cubicBezTo>
                  <a:lnTo>
                    <a:pt x="19811" y="132080"/>
                  </a:lnTo>
                  <a:close/>
                </a:path>
              </a:pathLst>
            </a:custGeom>
            <a:solidFill>
              <a:srgbClr val="EB7B2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78FB53D-C560-676A-298E-2984B88881FC}"/>
                </a:ext>
              </a:extLst>
            </p:cNvPr>
            <p:cNvSpPr txBox="1"/>
            <p:nvPr/>
          </p:nvSpPr>
          <p:spPr>
            <a:xfrm>
              <a:off x="4974336" y="6088379"/>
              <a:ext cx="2239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      </a:t>
              </a:r>
              <a:r>
                <a:rPr lang="fr-FR" sz="2400" dirty="0">
                  <a:hlinkClick r:id="rId5"/>
                </a:rPr>
                <a:t>Je m’inscris</a:t>
              </a:r>
              <a:endParaRPr lang="fr-FR" sz="2400" dirty="0"/>
            </a:p>
          </p:txBody>
        </p:sp>
        <p:pic>
          <p:nvPicPr>
            <p:cNvPr id="8" name="Picture 44">
              <a:extLst>
                <a:ext uri="{FF2B5EF4-FFF2-40B4-BE49-F238E27FC236}">
                  <a16:creationId xmlns:a16="http://schemas.microsoft.com/office/drawing/2014/main" id="{74670CD0-A02D-E6BB-F2B3-664453828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96100" y="6233160"/>
              <a:ext cx="662940" cy="4343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6858000"/>
          </a:xfrm>
          <a:prstGeom prst="rect">
            <a:avLst/>
          </a:prstGeom>
        </p:spPr>
      </p:pic>
      <p:sp>
        <p:nvSpPr>
          <p:cNvPr id="2" name="Freeform 65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6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7"/>
          <p:cNvSpPr/>
          <p:nvPr/>
        </p:nvSpPr>
        <p:spPr>
          <a:xfrm>
            <a:off x="717550" y="298450"/>
            <a:ext cx="10750550" cy="704850"/>
          </a:xfrm>
          <a:custGeom>
            <a:avLst/>
            <a:gdLst>
              <a:gd name="connsiteX0" fmla="*/ 9398 w 10750550"/>
              <a:gd name="connsiteY0" fmla="*/ 710438 h 704850"/>
              <a:gd name="connsiteX1" fmla="*/ 10752073 w 10750550"/>
              <a:gd name="connsiteY1" fmla="*/ 710438 h 704850"/>
              <a:gd name="connsiteX2" fmla="*/ 10752073 w 10750550"/>
              <a:gd name="connsiteY2" fmla="*/ 6350 h 704850"/>
              <a:gd name="connsiteX3" fmla="*/ 9398 w 10750550"/>
              <a:gd name="connsiteY3" fmla="*/ 6350 h 704850"/>
              <a:gd name="connsiteX4" fmla="*/ 9398 w 107505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0550" h="704850">
                <a:moveTo>
                  <a:pt x="9398" y="710438"/>
                </a:moveTo>
                <a:lnTo>
                  <a:pt x="10752073" y="710438"/>
                </a:lnTo>
                <a:lnTo>
                  <a:pt x="10752073" y="6350"/>
                </a:lnTo>
                <a:lnTo>
                  <a:pt x="9398" y="6350"/>
                </a:lnTo>
                <a:lnTo>
                  <a:pt x="9398" y="71043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70"/>
          <p:cNvSpPr/>
          <p:nvPr/>
        </p:nvSpPr>
        <p:spPr>
          <a:xfrm>
            <a:off x="5148579" y="6431279"/>
            <a:ext cx="1684020" cy="33020"/>
          </a:xfrm>
          <a:custGeom>
            <a:avLst/>
            <a:gdLst>
              <a:gd name="connsiteX0" fmla="*/ 8763 w 1684020"/>
              <a:gd name="connsiteY0" fmla="*/ 17640 h 33020"/>
              <a:gd name="connsiteX1" fmla="*/ 429767 w 1684020"/>
              <a:gd name="connsiteY1" fmla="*/ 17640 h 33020"/>
              <a:gd name="connsiteX2" fmla="*/ 850773 w 1684020"/>
              <a:gd name="connsiteY2" fmla="*/ 17640 h 33020"/>
              <a:gd name="connsiteX3" fmla="*/ 1271778 w 1684020"/>
              <a:gd name="connsiteY3" fmla="*/ 17640 h 33020"/>
              <a:gd name="connsiteX4" fmla="*/ 1692783 w 1684020"/>
              <a:gd name="connsiteY4" fmla="*/ 17640 h 33020"/>
              <a:gd name="connsiteX5" fmla="*/ 1692783 w 1684020"/>
              <a:gd name="connsiteY5" fmla="*/ 40500 h 33020"/>
              <a:gd name="connsiteX6" fmla="*/ 1271778 w 1684020"/>
              <a:gd name="connsiteY6" fmla="*/ 40500 h 33020"/>
              <a:gd name="connsiteX7" fmla="*/ 850773 w 1684020"/>
              <a:gd name="connsiteY7" fmla="*/ 40500 h 33020"/>
              <a:gd name="connsiteX8" fmla="*/ 429767 w 1684020"/>
              <a:gd name="connsiteY8" fmla="*/ 40500 h 33020"/>
              <a:gd name="connsiteX9" fmla="*/ 8763 w 1684020"/>
              <a:gd name="connsiteY9" fmla="*/ 40500 h 33020"/>
              <a:gd name="connsiteX10" fmla="*/ 8763 w 1684020"/>
              <a:gd name="connsiteY10" fmla="*/ 1764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4020" h="33020">
                <a:moveTo>
                  <a:pt x="8763" y="17640"/>
                </a:moveTo>
                <a:lnTo>
                  <a:pt x="429767" y="17640"/>
                </a:lnTo>
                <a:lnTo>
                  <a:pt x="850773" y="17640"/>
                </a:lnTo>
                <a:lnTo>
                  <a:pt x="1271778" y="17640"/>
                </a:lnTo>
                <a:lnTo>
                  <a:pt x="1692783" y="17640"/>
                </a:lnTo>
                <a:lnTo>
                  <a:pt x="1692783" y="40500"/>
                </a:lnTo>
                <a:lnTo>
                  <a:pt x="1271778" y="40500"/>
                </a:lnTo>
                <a:lnTo>
                  <a:pt x="850773" y="40500"/>
                </a:lnTo>
                <a:lnTo>
                  <a:pt x="429767" y="40500"/>
                </a:lnTo>
                <a:lnTo>
                  <a:pt x="8763" y="40500"/>
                </a:lnTo>
                <a:lnTo>
                  <a:pt x="8763" y="1764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9159" y="3131820"/>
            <a:ext cx="3253740" cy="3726179"/>
          </a:xfrm>
          <a:prstGeom prst="rect">
            <a:avLst/>
          </a:prstGeom>
        </p:spPr>
      </p:pic>
      <p:sp>
        <p:nvSpPr>
          <p:cNvPr id="3" name="Freeform 73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4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9100" y="6537959"/>
            <a:ext cx="205740" cy="205740"/>
          </a:xfrm>
          <a:prstGeom prst="rect">
            <a:avLst/>
          </a:prstGeom>
        </p:spPr>
      </p:pic>
      <p:sp>
        <p:nvSpPr>
          <p:cNvPr id="4" name="TextBox 76"/>
          <p:cNvSpPr txBox="1"/>
          <p:nvPr/>
        </p:nvSpPr>
        <p:spPr>
          <a:xfrm>
            <a:off x="824179" y="398017"/>
            <a:ext cx="10554257" cy="5791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118406">
              <a:lnSpc>
                <a:spcPct val="100000"/>
              </a:lnSpc>
            </a:pPr>
            <a:r>
              <a:rPr lang="en-US" altLang="zh-CN" sz="4000" b="1" spc="-15" dirty="0">
                <a:solidFill>
                  <a:srgbClr val="FEFEFE"/>
                </a:solidFill>
                <a:latin typeface="Calibri"/>
                <a:ea typeface="Calibri"/>
              </a:rPr>
              <a:t>Atelier</a:t>
            </a:r>
            <a:r>
              <a:rPr lang="en-US" altLang="zh-CN" sz="40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spc="-25" dirty="0">
                <a:solidFill>
                  <a:srgbClr val="FEFEFE"/>
                </a:solidFill>
                <a:latin typeface="Calibri"/>
                <a:ea typeface="Calibri"/>
              </a:rPr>
              <a:t>RPS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4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psychosociaux,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obligations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légales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</a:p>
          <a:p>
            <a:pPr marL="121919" indent="2679496" hangingPunct="0">
              <a:lnSpc>
                <a:spcPct val="19125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la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matière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la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démarche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destination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employeurs,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préventeurs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encadrants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responsables,</a:t>
            </a:r>
            <a:r>
              <a:rPr lang="en-US" altLang="zh-CN" sz="18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RH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Médecin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  <a:r>
              <a:rPr lang="en-US" altLang="zh-CN" sz="180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</a:p>
          <a:p>
            <a:pPr marL="114300" hangingPunct="0">
              <a:lnSpc>
                <a:spcPct val="95833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Professionnels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(IPRP)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spc="-5" dirty="0">
                <a:solidFill>
                  <a:srgbClr val="000000"/>
                </a:solidFill>
                <a:latin typeface="Calibri"/>
                <a:ea typeface="Calibri"/>
              </a:rPr>
              <a:t>Assistante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d’équipe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ea typeface="Calibri"/>
              </a:rPr>
              <a:t>pluridisciplinaire</a:t>
            </a:r>
          </a:p>
          <a:p>
            <a:pPr>
              <a:lnSpc>
                <a:spcPts val="1450"/>
              </a:lnSpc>
            </a:pPr>
            <a:endParaRPr lang="en-US" dirty="0"/>
          </a:p>
          <a:p>
            <a:pPr marL="121919" hangingPunct="0">
              <a:lnSpc>
                <a:spcPct val="108749"/>
              </a:lnSpc>
              <a:spcBef>
                <a:spcPts val="104"/>
              </a:spcBef>
            </a:pPr>
            <a:endParaRPr lang="en-US" altLang="zh-CN" sz="1800" b="1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121919" hangingPunct="0">
              <a:lnSpc>
                <a:spcPct val="108749"/>
              </a:lnSpc>
              <a:spcBef>
                <a:spcPts val="104"/>
              </a:spcBef>
            </a:pP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Mardi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16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septembre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12h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l’Isle</a:t>
            </a:r>
            <a:r>
              <a:rPr lang="en-US" altLang="zh-CN" sz="1800" b="1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d’Espagnac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Mardi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18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novembre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12h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Châteaubernard</a:t>
            </a:r>
          </a:p>
          <a:p>
            <a:pPr>
              <a:lnSpc>
                <a:spcPts val="1795"/>
              </a:lnSpc>
            </a:pPr>
            <a:endParaRPr lang="en-US" dirty="0"/>
          </a:p>
          <a:p>
            <a:pPr marL="0" indent="116433">
              <a:lnSpc>
                <a:spcPct val="100000"/>
              </a:lnSpc>
            </a:pPr>
            <a:endParaRPr lang="en-US" altLang="zh-CN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0" indent="116433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Durée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2h30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485"/>
              </a:lnSpc>
            </a:pPr>
            <a:endParaRPr lang="en-US" dirty="0"/>
          </a:p>
        </p:txBody>
      </p:sp>
      <p:sp>
        <p:nvSpPr>
          <p:cNvPr id="77" name="TextBox 77"/>
          <p:cNvSpPr txBox="1"/>
          <p:nvPr/>
        </p:nvSpPr>
        <p:spPr>
          <a:xfrm>
            <a:off x="11481816" y="6363309"/>
            <a:ext cx="520644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spc="-10" dirty="0">
                <a:solidFill>
                  <a:srgbClr val="FEFEFE"/>
                </a:solidFill>
                <a:latin typeface="Calibri"/>
                <a:ea typeface="Calibri"/>
              </a:rPr>
              <a:t>RETO</a:t>
            </a:r>
            <a:r>
              <a:rPr lang="en-US" altLang="zh-CN" sz="1200" spc="-5" dirty="0">
                <a:solidFill>
                  <a:srgbClr val="FEFEFE"/>
                </a:solidFill>
                <a:latin typeface="Calibri"/>
                <a:ea typeface="Calibri"/>
              </a:rPr>
              <a:t>UR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CD09C3E-D4F4-7D8E-D862-45D2C186D33F}"/>
              </a:ext>
            </a:extLst>
          </p:cNvPr>
          <p:cNvGrpSpPr/>
          <p:nvPr/>
        </p:nvGrpSpPr>
        <p:grpSpPr>
          <a:xfrm>
            <a:off x="4754879" y="5923279"/>
            <a:ext cx="2804161" cy="744221"/>
            <a:chOff x="4754879" y="5923279"/>
            <a:chExt cx="2804161" cy="744221"/>
          </a:xfrm>
        </p:grpSpPr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D86E386A-171A-4E32-A3EA-1A374BC53EF5}"/>
                </a:ext>
              </a:extLst>
            </p:cNvPr>
            <p:cNvSpPr/>
            <p:nvPr/>
          </p:nvSpPr>
          <p:spPr>
            <a:xfrm>
              <a:off x="4754879" y="5923279"/>
              <a:ext cx="2458720" cy="718820"/>
            </a:xfrm>
            <a:custGeom>
              <a:avLst/>
              <a:gdLst>
                <a:gd name="connsiteX0" fmla="*/ 19811 w 2458720"/>
                <a:gd name="connsiteY0" fmla="*/ 132080 h 718820"/>
                <a:gd name="connsiteX1" fmla="*/ 137667 w 2458720"/>
                <a:gd name="connsiteY1" fmla="*/ 14224 h 718820"/>
                <a:gd name="connsiteX2" fmla="*/ 2352548 w 2458720"/>
                <a:gd name="connsiteY2" fmla="*/ 14224 h 718820"/>
                <a:gd name="connsiteX3" fmla="*/ 2470403 w 2458720"/>
                <a:gd name="connsiteY3" fmla="*/ 132080 h 718820"/>
                <a:gd name="connsiteX4" fmla="*/ 2470403 w 2458720"/>
                <a:gd name="connsiteY4" fmla="*/ 603504 h 718820"/>
                <a:gd name="connsiteX5" fmla="*/ 2352548 w 2458720"/>
                <a:gd name="connsiteY5" fmla="*/ 721360 h 718820"/>
                <a:gd name="connsiteX6" fmla="*/ 137667 w 2458720"/>
                <a:gd name="connsiteY6" fmla="*/ 721360 h 718820"/>
                <a:gd name="connsiteX7" fmla="*/ 19811 w 2458720"/>
                <a:gd name="connsiteY7" fmla="*/ 603504 h 718820"/>
                <a:gd name="connsiteX8" fmla="*/ 19811 w 2458720"/>
                <a:gd name="connsiteY8" fmla="*/ 132080 h 71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720" h="718820">
                  <a:moveTo>
                    <a:pt x="19811" y="132080"/>
                  </a:moveTo>
                  <a:cubicBezTo>
                    <a:pt x="19811" y="66992"/>
                    <a:pt x="72516" y="14224"/>
                    <a:pt x="137667" y="14224"/>
                  </a:cubicBezTo>
                  <a:lnTo>
                    <a:pt x="2352548" y="14224"/>
                  </a:lnTo>
                  <a:cubicBezTo>
                    <a:pt x="2417699" y="14224"/>
                    <a:pt x="2470403" y="66992"/>
                    <a:pt x="2470403" y="132080"/>
                  </a:cubicBezTo>
                  <a:lnTo>
                    <a:pt x="2470403" y="603504"/>
                  </a:lnTo>
                  <a:cubicBezTo>
                    <a:pt x="2470403" y="668592"/>
                    <a:pt x="2417699" y="721360"/>
                    <a:pt x="2352548" y="721360"/>
                  </a:cubicBezTo>
                  <a:lnTo>
                    <a:pt x="137667" y="721360"/>
                  </a:lnTo>
                  <a:cubicBezTo>
                    <a:pt x="72516" y="721360"/>
                    <a:pt x="19811" y="668592"/>
                    <a:pt x="19811" y="603504"/>
                  </a:cubicBezTo>
                  <a:lnTo>
                    <a:pt x="19811" y="132080"/>
                  </a:lnTo>
                  <a:close/>
                </a:path>
              </a:pathLst>
            </a:custGeom>
            <a:solidFill>
              <a:srgbClr val="EB7B2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342B5DD6-9548-CFDC-024F-B2DF8327BF19}"/>
                </a:ext>
              </a:extLst>
            </p:cNvPr>
            <p:cNvSpPr txBox="1"/>
            <p:nvPr/>
          </p:nvSpPr>
          <p:spPr>
            <a:xfrm>
              <a:off x="4974336" y="6088379"/>
              <a:ext cx="2239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      </a:t>
              </a:r>
              <a:r>
                <a:rPr lang="fr-FR" sz="2400" dirty="0">
                  <a:hlinkClick r:id="rId5"/>
                </a:rPr>
                <a:t>Je m’inscris</a:t>
              </a:r>
              <a:endParaRPr lang="fr-FR" sz="2400" dirty="0"/>
            </a:p>
          </p:txBody>
        </p:sp>
        <p:pic>
          <p:nvPicPr>
            <p:cNvPr id="8" name="Picture 44">
              <a:extLst>
                <a:ext uri="{FF2B5EF4-FFF2-40B4-BE49-F238E27FC236}">
                  <a16:creationId xmlns:a16="http://schemas.microsoft.com/office/drawing/2014/main" id="{4D9E061D-EBE9-3129-245B-EC271B102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96100" y="6233160"/>
              <a:ext cx="662940" cy="4343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6858000"/>
          </a:xfrm>
          <a:prstGeom prst="rect">
            <a:avLst/>
          </a:prstGeom>
        </p:spPr>
      </p:pic>
      <p:sp>
        <p:nvSpPr>
          <p:cNvPr id="2" name="Freeform 79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80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00000F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1"/>
          <p:cNvSpPr/>
          <p:nvPr/>
        </p:nvSpPr>
        <p:spPr>
          <a:xfrm>
            <a:off x="717550" y="298450"/>
            <a:ext cx="10750550" cy="704850"/>
          </a:xfrm>
          <a:custGeom>
            <a:avLst/>
            <a:gdLst>
              <a:gd name="connsiteX0" fmla="*/ 9398 w 10750550"/>
              <a:gd name="connsiteY0" fmla="*/ 710438 h 704850"/>
              <a:gd name="connsiteX1" fmla="*/ 10752073 w 10750550"/>
              <a:gd name="connsiteY1" fmla="*/ 710438 h 704850"/>
              <a:gd name="connsiteX2" fmla="*/ 10752073 w 10750550"/>
              <a:gd name="connsiteY2" fmla="*/ 6350 h 704850"/>
              <a:gd name="connsiteX3" fmla="*/ 9398 w 10750550"/>
              <a:gd name="connsiteY3" fmla="*/ 6350 h 704850"/>
              <a:gd name="connsiteX4" fmla="*/ 9398 w 107505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0550" h="704850">
                <a:moveTo>
                  <a:pt x="9398" y="710438"/>
                </a:moveTo>
                <a:lnTo>
                  <a:pt x="10752073" y="710438"/>
                </a:lnTo>
                <a:lnTo>
                  <a:pt x="10752073" y="6350"/>
                </a:lnTo>
                <a:lnTo>
                  <a:pt x="9398" y="6350"/>
                </a:lnTo>
                <a:lnTo>
                  <a:pt x="9398" y="71043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4"/>
          <p:cNvSpPr/>
          <p:nvPr/>
        </p:nvSpPr>
        <p:spPr>
          <a:xfrm>
            <a:off x="5148579" y="6431279"/>
            <a:ext cx="1684020" cy="33020"/>
          </a:xfrm>
          <a:custGeom>
            <a:avLst/>
            <a:gdLst>
              <a:gd name="connsiteX0" fmla="*/ 8763 w 1684020"/>
              <a:gd name="connsiteY0" fmla="*/ 17640 h 33020"/>
              <a:gd name="connsiteX1" fmla="*/ 429767 w 1684020"/>
              <a:gd name="connsiteY1" fmla="*/ 17640 h 33020"/>
              <a:gd name="connsiteX2" fmla="*/ 850773 w 1684020"/>
              <a:gd name="connsiteY2" fmla="*/ 17640 h 33020"/>
              <a:gd name="connsiteX3" fmla="*/ 1271778 w 1684020"/>
              <a:gd name="connsiteY3" fmla="*/ 17640 h 33020"/>
              <a:gd name="connsiteX4" fmla="*/ 1692783 w 1684020"/>
              <a:gd name="connsiteY4" fmla="*/ 17640 h 33020"/>
              <a:gd name="connsiteX5" fmla="*/ 1692783 w 1684020"/>
              <a:gd name="connsiteY5" fmla="*/ 40500 h 33020"/>
              <a:gd name="connsiteX6" fmla="*/ 1271778 w 1684020"/>
              <a:gd name="connsiteY6" fmla="*/ 40500 h 33020"/>
              <a:gd name="connsiteX7" fmla="*/ 850773 w 1684020"/>
              <a:gd name="connsiteY7" fmla="*/ 40500 h 33020"/>
              <a:gd name="connsiteX8" fmla="*/ 429767 w 1684020"/>
              <a:gd name="connsiteY8" fmla="*/ 40500 h 33020"/>
              <a:gd name="connsiteX9" fmla="*/ 8763 w 1684020"/>
              <a:gd name="connsiteY9" fmla="*/ 40500 h 33020"/>
              <a:gd name="connsiteX10" fmla="*/ 8763 w 1684020"/>
              <a:gd name="connsiteY10" fmla="*/ 1764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4020" h="33020">
                <a:moveTo>
                  <a:pt x="8763" y="17640"/>
                </a:moveTo>
                <a:lnTo>
                  <a:pt x="429767" y="17640"/>
                </a:lnTo>
                <a:lnTo>
                  <a:pt x="850773" y="17640"/>
                </a:lnTo>
                <a:lnTo>
                  <a:pt x="1271778" y="17640"/>
                </a:lnTo>
                <a:lnTo>
                  <a:pt x="1692783" y="17640"/>
                </a:lnTo>
                <a:lnTo>
                  <a:pt x="1692783" y="40500"/>
                </a:lnTo>
                <a:lnTo>
                  <a:pt x="1271778" y="40500"/>
                </a:lnTo>
                <a:lnTo>
                  <a:pt x="850773" y="40500"/>
                </a:lnTo>
                <a:lnTo>
                  <a:pt x="429767" y="40500"/>
                </a:lnTo>
                <a:lnTo>
                  <a:pt x="8763" y="40500"/>
                </a:lnTo>
                <a:lnTo>
                  <a:pt x="8763" y="1764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7" name="Picture 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359" y="3535679"/>
            <a:ext cx="3596640" cy="3322320"/>
          </a:xfrm>
          <a:prstGeom prst="rect">
            <a:avLst/>
          </a:prstGeom>
        </p:spPr>
      </p:pic>
      <p:sp>
        <p:nvSpPr>
          <p:cNvPr id="3" name="Freeform 87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8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" name="Picture 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9100" y="6537959"/>
            <a:ext cx="205740" cy="205740"/>
          </a:xfrm>
          <a:prstGeom prst="rect">
            <a:avLst/>
          </a:prstGeom>
        </p:spPr>
      </p:pic>
      <p:sp>
        <p:nvSpPr>
          <p:cNvPr id="4" name="TextBox 90"/>
          <p:cNvSpPr txBox="1"/>
          <p:nvPr/>
        </p:nvSpPr>
        <p:spPr>
          <a:xfrm>
            <a:off x="940612" y="398017"/>
            <a:ext cx="10110044" cy="56842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689555">
              <a:lnSpc>
                <a:spcPct val="100000"/>
              </a:lnSpc>
            </a:pP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Atelier</a:t>
            </a:r>
            <a:r>
              <a:rPr lang="en-US" altLang="zh-CN" sz="4000" b="1" spc="-2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Travail</a:t>
            </a:r>
            <a:r>
              <a:rPr lang="en-US" altLang="zh-CN" sz="4000" b="1" spc="-229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sur</a:t>
            </a:r>
            <a:r>
              <a:rPr lang="en-US" altLang="zh-CN" sz="4000" b="1" spc="-229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écran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44"/>
              </a:lnSpc>
            </a:pPr>
            <a:endParaRPr lang="en-US" dirty="0"/>
          </a:p>
          <a:p>
            <a:pPr marL="0" indent="21275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informer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liés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sur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écran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spc="-1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optimiser</a:t>
            </a:r>
          </a:p>
          <a:p>
            <a:pPr marL="0" indent="3121101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l’ergonomie</a:t>
            </a:r>
            <a:r>
              <a:rPr lang="en-US" altLang="zh-CN" sz="2400" i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aux</a:t>
            </a:r>
            <a:r>
              <a:rPr lang="en-US" altLang="zh-CN" sz="2400" i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postes</a:t>
            </a:r>
            <a:r>
              <a:rPr lang="en-US" altLang="zh-CN" sz="2400" i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87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destination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employeurs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encadrants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responsables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88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Professionnels</a:t>
            </a:r>
            <a:r>
              <a:rPr lang="en-US" altLang="zh-CN" sz="18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(IPRP)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589"/>
              </a:lnSpc>
            </a:pPr>
            <a:endParaRPr lang="en-US" dirty="0"/>
          </a:p>
          <a:p>
            <a:pPr>
              <a:lnSpc>
                <a:spcPts val="8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Jeudi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septembre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12h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Châteaubernard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514"/>
              </a:lnSpc>
            </a:pPr>
            <a:endParaRPr lang="en-US" dirty="0"/>
          </a:p>
          <a:p>
            <a:pPr>
              <a:lnSpc>
                <a:spcPts val="151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Durée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en-US" altLang="zh-CN" sz="1800" b="1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2h30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70"/>
              </a:lnSpc>
            </a:pPr>
            <a:endParaRPr lang="en-US" dirty="0"/>
          </a:p>
        </p:txBody>
      </p:sp>
      <p:sp>
        <p:nvSpPr>
          <p:cNvPr id="91" name="TextBox 91"/>
          <p:cNvSpPr txBox="1"/>
          <p:nvPr/>
        </p:nvSpPr>
        <p:spPr>
          <a:xfrm>
            <a:off x="11481816" y="6363309"/>
            <a:ext cx="520644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spc="-10" dirty="0">
                <a:solidFill>
                  <a:srgbClr val="FEFEFE"/>
                </a:solidFill>
                <a:latin typeface="Calibri"/>
                <a:ea typeface="Calibri"/>
              </a:rPr>
              <a:t>RETO</a:t>
            </a:r>
            <a:r>
              <a:rPr lang="en-US" altLang="zh-CN" sz="1200" spc="-5" dirty="0">
                <a:solidFill>
                  <a:srgbClr val="FEFEFE"/>
                </a:solidFill>
                <a:latin typeface="Calibri"/>
                <a:ea typeface="Calibri"/>
              </a:rPr>
              <a:t>UR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E0A4E37-2016-BF5A-271D-75D0DA9AAFB8}"/>
              </a:ext>
            </a:extLst>
          </p:cNvPr>
          <p:cNvGrpSpPr/>
          <p:nvPr/>
        </p:nvGrpSpPr>
        <p:grpSpPr>
          <a:xfrm>
            <a:off x="4754879" y="5923279"/>
            <a:ext cx="2804161" cy="744221"/>
            <a:chOff x="4754879" y="5923279"/>
            <a:chExt cx="2804161" cy="744221"/>
          </a:xfrm>
        </p:grpSpPr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F1099C26-A477-B9EF-9A56-0E9A49F4290F}"/>
                </a:ext>
              </a:extLst>
            </p:cNvPr>
            <p:cNvSpPr/>
            <p:nvPr/>
          </p:nvSpPr>
          <p:spPr>
            <a:xfrm>
              <a:off x="4754879" y="5923279"/>
              <a:ext cx="2458720" cy="718820"/>
            </a:xfrm>
            <a:custGeom>
              <a:avLst/>
              <a:gdLst>
                <a:gd name="connsiteX0" fmla="*/ 19811 w 2458720"/>
                <a:gd name="connsiteY0" fmla="*/ 132080 h 718820"/>
                <a:gd name="connsiteX1" fmla="*/ 137667 w 2458720"/>
                <a:gd name="connsiteY1" fmla="*/ 14224 h 718820"/>
                <a:gd name="connsiteX2" fmla="*/ 2352548 w 2458720"/>
                <a:gd name="connsiteY2" fmla="*/ 14224 h 718820"/>
                <a:gd name="connsiteX3" fmla="*/ 2470403 w 2458720"/>
                <a:gd name="connsiteY3" fmla="*/ 132080 h 718820"/>
                <a:gd name="connsiteX4" fmla="*/ 2470403 w 2458720"/>
                <a:gd name="connsiteY4" fmla="*/ 603504 h 718820"/>
                <a:gd name="connsiteX5" fmla="*/ 2352548 w 2458720"/>
                <a:gd name="connsiteY5" fmla="*/ 721360 h 718820"/>
                <a:gd name="connsiteX6" fmla="*/ 137667 w 2458720"/>
                <a:gd name="connsiteY6" fmla="*/ 721360 h 718820"/>
                <a:gd name="connsiteX7" fmla="*/ 19811 w 2458720"/>
                <a:gd name="connsiteY7" fmla="*/ 603504 h 718820"/>
                <a:gd name="connsiteX8" fmla="*/ 19811 w 2458720"/>
                <a:gd name="connsiteY8" fmla="*/ 132080 h 71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720" h="718820">
                  <a:moveTo>
                    <a:pt x="19811" y="132080"/>
                  </a:moveTo>
                  <a:cubicBezTo>
                    <a:pt x="19811" y="66992"/>
                    <a:pt x="72516" y="14224"/>
                    <a:pt x="137667" y="14224"/>
                  </a:cubicBezTo>
                  <a:lnTo>
                    <a:pt x="2352548" y="14224"/>
                  </a:lnTo>
                  <a:cubicBezTo>
                    <a:pt x="2417699" y="14224"/>
                    <a:pt x="2470403" y="66992"/>
                    <a:pt x="2470403" y="132080"/>
                  </a:cubicBezTo>
                  <a:lnTo>
                    <a:pt x="2470403" y="603504"/>
                  </a:lnTo>
                  <a:cubicBezTo>
                    <a:pt x="2470403" y="668592"/>
                    <a:pt x="2417699" y="721360"/>
                    <a:pt x="2352548" y="721360"/>
                  </a:cubicBezTo>
                  <a:lnTo>
                    <a:pt x="137667" y="721360"/>
                  </a:lnTo>
                  <a:cubicBezTo>
                    <a:pt x="72516" y="721360"/>
                    <a:pt x="19811" y="668592"/>
                    <a:pt x="19811" y="603504"/>
                  </a:cubicBezTo>
                  <a:lnTo>
                    <a:pt x="19811" y="132080"/>
                  </a:lnTo>
                  <a:close/>
                </a:path>
              </a:pathLst>
            </a:custGeom>
            <a:solidFill>
              <a:srgbClr val="EB7B2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45A133E-2F91-85BF-7F6F-763126E9D05A}"/>
                </a:ext>
              </a:extLst>
            </p:cNvPr>
            <p:cNvSpPr txBox="1"/>
            <p:nvPr/>
          </p:nvSpPr>
          <p:spPr>
            <a:xfrm>
              <a:off x="4974336" y="6088379"/>
              <a:ext cx="2239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      </a:t>
              </a:r>
              <a:r>
                <a:rPr lang="fr-FR" sz="2400" dirty="0">
                  <a:hlinkClick r:id="rId5"/>
                </a:rPr>
                <a:t>Je m’inscris</a:t>
              </a:r>
              <a:endParaRPr lang="fr-FR" sz="2400" dirty="0"/>
            </a:p>
          </p:txBody>
        </p:sp>
        <p:pic>
          <p:nvPicPr>
            <p:cNvPr id="8" name="Picture 44">
              <a:extLst>
                <a:ext uri="{FF2B5EF4-FFF2-40B4-BE49-F238E27FC236}">
                  <a16:creationId xmlns:a16="http://schemas.microsoft.com/office/drawing/2014/main" id="{14FC18A7-E2FB-2F2A-8F6D-7AD3F644A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96100" y="6233160"/>
              <a:ext cx="662940" cy="4343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eform 92"/>
          <p:cNvSpPr/>
          <p:nvPr/>
        </p:nvSpPr>
        <p:spPr>
          <a:xfrm>
            <a:off x="717550" y="298450"/>
            <a:ext cx="10750550" cy="704850"/>
          </a:xfrm>
          <a:custGeom>
            <a:avLst/>
            <a:gdLst>
              <a:gd name="connsiteX0" fmla="*/ 9398 w 10750550"/>
              <a:gd name="connsiteY0" fmla="*/ 710438 h 704850"/>
              <a:gd name="connsiteX1" fmla="*/ 10752073 w 10750550"/>
              <a:gd name="connsiteY1" fmla="*/ 710438 h 704850"/>
              <a:gd name="connsiteX2" fmla="*/ 10752073 w 10750550"/>
              <a:gd name="connsiteY2" fmla="*/ 6350 h 704850"/>
              <a:gd name="connsiteX3" fmla="*/ 9398 w 10750550"/>
              <a:gd name="connsiteY3" fmla="*/ 6350 h 704850"/>
              <a:gd name="connsiteX4" fmla="*/ 9398 w 107505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0550" h="704850">
                <a:moveTo>
                  <a:pt x="9398" y="710438"/>
                </a:moveTo>
                <a:lnTo>
                  <a:pt x="10752073" y="710438"/>
                </a:lnTo>
                <a:lnTo>
                  <a:pt x="10752073" y="6350"/>
                </a:lnTo>
                <a:lnTo>
                  <a:pt x="9398" y="6350"/>
                </a:lnTo>
                <a:lnTo>
                  <a:pt x="9398" y="71043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4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6858000"/>
          </a:xfrm>
          <a:prstGeom prst="rect">
            <a:avLst/>
          </a:prstGeom>
        </p:spPr>
      </p:pic>
      <p:sp>
        <p:nvSpPr>
          <p:cNvPr id="2" name="Freeform 94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5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0000FF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8"/>
          <p:cNvSpPr/>
          <p:nvPr/>
        </p:nvSpPr>
        <p:spPr>
          <a:xfrm>
            <a:off x="5148579" y="6431279"/>
            <a:ext cx="1684020" cy="33020"/>
          </a:xfrm>
          <a:custGeom>
            <a:avLst/>
            <a:gdLst>
              <a:gd name="connsiteX0" fmla="*/ 8763 w 1684020"/>
              <a:gd name="connsiteY0" fmla="*/ 17640 h 33020"/>
              <a:gd name="connsiteX1" fmla="*/ 429767 w 1684020"/>
              <a:gd name="connsiteY1" fmla="*/ 17640 h 33020"/>
              <a:gd name="connsiteX2" fmla="*/ 850773 w 1684020"/>
              <a:gd name="connsiteY2" fmla="*/ 17640 h 33020"/>
              <a:gd name="connsiteX3" fmla="*/ 1271778 w 1684020"/>
              <a:gd name="connsiteY3" fmla="*/ 17640 h 33020"/>
              <a:gd name="connsiteX4" fmla="*/ 1692783 w 1684020"/>
              <a:gd name="connsiteY4" fmla="*/ 17640 h 33020"/>
              <a:gd name="connsiteX5" fmla="*/ 1692783 w 1684020"/>
              <a:gd name="connsiteY5" fmla="*/ 40500 h 33020"/>
              <a:gd name="connsiteX6" fmla="*/ 1271778 w 1684020"/>
              <a:gd name="connsiteY6" fmla="*/ 40500 h 33020"/>
              <a:gd name="connsiteX7" fmla="*/ 850773 w 1684020"/>
              <a:gd name="connsiteY7" fmla="*/ 40500 h 33020"/>
              <a:gd name="connsiteX8" fmla="*/ 429767 w 1684020"/>
              <a:gd name="connsiteY8" fmla="*/ 40500 h 33020"/>
              <a:gd name="connsiteX9" fmla="*/ 8763 w 1684020"/>
              <a:gd name="connsiteY9" fmla="*/ 40500 h 33020"/>
              <a:gd name="connsiteX10" fmla="*/ 8763 w 1684020"/>
              <a:gd name="connsiteY10" fmla="*/ 1764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4020" h="33020">
                <a:moveTo>
                  <a:pt x="8763" y="17640"/>
                </a:moveTo>
                <a:lnTo>
                  <a:pt x="429767" y="17640"/>
                </a:lnTo>
                <a:lnTo>
                  <a:pt x="850773" y="17640"/>
                </a:lnTo>
                <a:lnTo>
                  <a:pt x="1271778" y="17640"/>
                </a:lnTo>
                <a:lnTo>
                  <a:pt x="1692783" y="17640"/>
                </a:lnTo>
                <a:lnTo>
                  <a:pt x="1692783" y="40500"/>
                </a:lnTo>
                <a:lnTo>
                  <a:pt x="1271778" y="40500"/>
                </a:lnTo>
                <a:lnTo>
                  <a:pt x="850773" y="40500"/>
                </a:lnTo>
                <a:lnTo>
                  <a:pt x="429767" y="40500"/>
                </a:lnTo>
                <a:lnTo>
                  <a:pt x="8763" y="40500"/>
                </a:lnTo>
                <a:lnTo>
                  <a:pt x="8763" y="1764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380" y="3916679"/>
            <a:ext cx="3238500" cy="2857500"/>
          </a:xfrm>
          <a:prstGeom prst="rect">
            <a:avLst/>
          </a:prstGeom>
        </p:spPr>
      </p:pic>
      <p:sp>
        <p:nvSpPr>
          <p:cNvPr id="3" name="Freeform 101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2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" name="Picture 10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9100" y="6537959"/>
            <a:ext cx="205740" cy="205740"/>
          </a:xfrm>
          <a:prstGeom prst="rect">
            <a:avLst/>
          </a:prstGeom>
        </p:spPr>
      </p:pic>
      <p:sp>
        <p:nvSpPr>
          <p:cNvPr id="4" name="TextBox 104"/>
          <p:cNvSpPr txBox="1"/>
          <p:nvPr/>
        </p:nvSpPr>
        <p:spPr>
          <a:xfrm>
            <a:off x="917143" y="398017"/>
            <a:ext cx="10371925" cy="5737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696258">
              <a:lnSpc>
                <a:spcPct val="100000"/>
              </a:lnSpc>
            </a:pPr>
            <a:r>
              <a:rPr lang="en-US" altLang="zh-CN" sz="4000" b="1" spc="-15" dirty="0">
                <a:solidFill>
                  <a:srgbClr val="FEFEFE"/>
                </a:solidFill>
                <a:latin typeface="Calibri"/>
                <a:ea typeface="Calibri"/>
              </a:rPr>
              <a:t>Atelier</a:t>
            </a:r>
            <a:r>
              <a:rPr lang="en-US" altLang="zh-CN" sz="40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spc="-15" dirty="0">
                <a:solidFill>
                  <a:srgbClr val="FEFEFE"/>
                </a:solidFill>
                <a:latin typeface="Calibri"/>
                <a:ea typeface="Calibri"/>
              </a:rPr>
              <a:t>DUERP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4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connaitre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objectifs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DUERP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apprendre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utiliser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l’outil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créé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</a:p>
          <a:p>
            <a:pPr marL="0" indent="1580692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proposé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par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Service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2400" i="1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2400" i="1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870"/>
              </a:lnSpc>
            </a:pPr>
            <a:endParaRPr lang="en-US" dirty="0"/>
          </a:p>
          <a:p>
            <a:pPr marL="0" indent="28955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destination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employeurs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n’ayant,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préférence,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pas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réalisé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leur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Document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Unique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80"/>
              </a:lnSpc>
            </a:pPr>
            <a:endParaRPr lang="en-US" dirty="0"/>
          </a:p>
          <a:p>
            <a:pPr marL="0" indent="21336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Infirmier</a:t>
            </a:r>
            <a:r>
              <a:rPr lang="en-US" altLang="zh-CN" sz="180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</a:p>
          <a:p>
            <a:pPr marL="21336" hangingPunct="0">
              <a:lnSpc>
                <a:spcPct val="95416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Professionnels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(IPRP)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Assistant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Technique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Santé</a:t>
            </a:r>
            <a:r>
              <a:rPr lang="en-US" altLang="zh-CN"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ea typeface="Calibri"/>
              </a:rPr>
              <a:t>au</a:t>
            </a:r>
            <a:r>
              <a:rPr lang="en-US" altLang="zh-CN"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Travail</a:t>
            </a:r>
            <a:r>
              <a:rPr lang="en-US" altLang="zh-CN"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(ATST)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89"/>
              </a:lnSpc>
            </a:pPr>
            <a:endParaRPr lang="en-US" dirty="0"/>
          </a:p>
          <a:p>
            <a:pPr marL="28955" hangingPunct="0">
              <a:lnSpc>
                <a:spcPct val="109166"/>
              </a:lnSpc>
            </a:pPr>
            <a:endParaRPr lang="en-US" altLang="zh-CN" sz="1800" b="1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28955" hangingPunct="0">
              <a:lnSpc>
                <a:spcPct val="109166"/>
              </a:lnSpc>
            </a:pP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Jeudi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18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septembre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11h15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b="1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distanciel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670"/>
              </a:lnSpc>
            </a:pPr>
            <a:endParaRPr lang="en-US" dirty="0"/>
          </a:p>
          <a:p>
            <a:pPr marL="0" indent="23469">
              <a:lnSpc>
                <a:spcPct val="100000"/>
              </a:lnSpc>
            </a:pPr>
            <a:endParaRPr lang="en-US" altLang="zh-CN" sz="1800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0" indent="23469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Durée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en-US" altLang="zh-CN" sz="1800" b="1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2h30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70"/>
              </a:lnSpc>
            </a:pPr>
            <a:endParaRPr lang="en-US" dirty="0"/>
          </a:p>
        </p:txBody>
      </p:sp>
      <p:sp>
        <p:nvSpPr>
          <p:cNvPr id="105" name="TextBox 105"/>
          <p:cNvSpPr txBox="1"/>
          <p:nvPr/>
        </p:nvSpPr>
        <p:spPr>
          <a:xfrm>
            <a:off x="11481816" y="6363309"/>
            <a:ext cx="520644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spc="-10" dirty="0">
                <a:solidFill>
                  <a:srgbClr val="FEFEFE"/>
                </a:solidFill>
                <a:latin typeface="Calibri"/>
                <a:ea typeface="Calibri"/>
              </a:rPr>
              <a:t>RETO</a:t>
            </a:r>
            <a:r>
              <a:rPr lang="en-US" altLang="zh-CN" sz="1200" spc="-5" dirty="0">
                <a:solidFill>
                  <a:srgbClr val="FEFEFE"/>
                </a:solidFill>
                <a:latin typeface="Calibri"/>
                <a:ea typeface="Calibri"/>
              </a:rPr>
              <a:t>UR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ADCE0DEA-B64E-33EE-E3D3-14075A51D9A7}"/>
              </a:ext>
            </a:extLst>
          </p:cNvPr>
          <p:cNvGrpSpPr/>
          <p:nvPr/>
        </p:nvGrpSpPr>
        <p:grpSpPr>
          <a:xfrm>
            <a:off x="4754879" y="5923279"/>
            <a:ext cx="2804161" cy="744221"/>
            <a:chOff x="4754879" y="5923279"/>
            <a:chExt cx="2804161" cy="744221"/>
          </a:xfrm>
        </p:grpSpPr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7299241-74D6-FF32-2516-F00FB02D3EF1}"/>
                </a:ext>
              </a:extLst>
            </p:cNvPr>
            <p:cNvSpPr/>
            <p:nvPr/>
          </p:nvSpPr>
          <p:spPr>
            <a:xfrm>
              <a:off x="4754879" y="5923279"/>
              <a:ext cx="2458720" cy="718820"/>
            </a:xfrm>
            <a:custGeom>
              <a:avLst/>
              <a:gdLst>
                <a:gd name="connsiteX0" fmla="*/ 19811 w 2458720"/>
                <a:gd name="connsiteY0" fmla="*/ 132080 h 718820"/>
                <a:gd name="connsiteX1" fmla="*/ 137667 w 2458720"/>
                <a:gd name="connsiteY1" fmla="*/ 14224 h 718820"/>
                <a:gd name="connsiteX2" fmla="*/ 2352548 w 2458720"/>
                <a:gd name="connsiteY2" fmla="*/ 14224 h 718820"/>
                <a:gd name="connsiteX3" fmla="*/ 2470403 w 2458720"/>
                <a:gd name="connsiteY3" fmla="*/ 132080 h 718820"/>
                <a:gd name="connsiteX4" fmla="*/ 2470403 w 2458720"/>
                <a:gd name="connsiteY4" fmla="*/ 603504 h 718820"/>
                <a:gd name="connsiteX5" fmla="*/ 2352548 w 2458720"/>
                <a:gd name="connsiteY5" fmla="*/ 721360 h 718820"/>
                <a:gd name="connsiteX6" fmla="*/ 137667 w 2458720"/>
                <a:gd name="connsiteY6" fmla="*/ 721360 h 718820"/>
                <a:gd name="connsiteX7" fmla="*/ 19811 w 2458720"/>
                <a:gd name="connsiteY7" fmla="*/ 603504 h 718820"/>
                <a:gd name="connsiteX8" fmla="*/ 19811 w 2458720"/>
                <a:gd name="connsiteY8" fmla="*/ 132080 h 71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720" h="718820">
                  <a:moveTo>
                    <a:pt x="19811" y="132080"/>
                  </a:moveTo>
                  <a:cubicBezTo>
                    <a:pt x="19811" y="66992"/>
                    <a:pt x="72516" y="14224"/>
                    <a:pt x="137667" y="14224"/>
                  </a:cubicBezTo>
                  <a:lnTo>
                    <a:pt x="2352548" y="14224"/>
                  </a:lnTo>
                  <a:cubicBezTo>
                    <a:pt x="2417699" y="14224"/>
                    <a:pt x="2470403" y="66992"/>
                    <a:pt x="2470403" y="132080"/>
                  </a:cubicBezTo>
                  <a:lnTo>
                    <a:pt x="2470403" y="603504"/>
                  </a:lnTo>
                  <a:cubicBezTo>
                    <a:pt x="2470403" y="668592"/>
                    <a:pt x="2417699" y="721360"/>
                    <a:pt x="2352548" y="721360"/>
                  </a:cubicBezTo>
                  <a:lnTo>
                    <a:pt x="137667" y="721360"/>
                  </a:lnTo>
                  <a:cubicBezTo>
                    <a:pt x="72516" y="721360"/>
                    <a:pt x="19811" y="668592"/>
                    <a:pt x="19811" y="603504"/>
                  </a:cubicBezTo>
                  <a:lnTo>
                    <a:pt x="19811" y="132080"/>
                  </a:lnTo>
                  <a:close/>
                </a:path>
              </a:pathLst>
            </a:custGeom>
            <a:solidFill>
              <a:srgbClr val="EB7B2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F8D8700C-034F-7F90-2F64-80367A37F072}"/>
                </a:ext>
              </a:extLst>
            </p:cNvPr>
            <p:cNvSpPr txBox="1"/>
            <p:nvPr/>
          </p:nvSpPr>
          <p:spPr>
            <a:xfrm>
              <a:off x="4974336" y="6088379"/>
              <a:ext cx="2239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      </a:t>
              </a:r>
              <a:r>
                <a:rPr lang="fr-FR" sz="2400" dirty="0">
                  <a:hlinkClick r:id="rId5"/>
                </a:rPr>
                <a:t>Je m’inscris</a:t>
              </a:r>
              <a:endParaRPr lang="fr-FR" sz="2400" dirty="0"/>
            </a:p>
          </p:txBody>
        </p:sp>
        <p:pic>
          <p:nvPicPr>
            <p:cNvPr id="8" name="Picture 44">
              <a:extLst>
                <a:ext uri="{FF2B5EF4-FFF2-40B4-BE49-F238E27FC236}">
                  <a16:creationId xmlns:a16="http://schemas.microsoft.com/office/drawing/2014/main" id="{8EEE3637-75F9-9AE4-1D75-B10BD00C85E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96100" y="6233160"/>
              <a:ext cx="662940" cy="4343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1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6858000"/>
          </a:xfrm>
          <a:prstGeom prst="rect">
            <a:avLst/>
          </a:prstGeom>
        </p:spPr>
      </p:pic>
      <p:sp>
        <p:nvSpPr>
          <p:cNvPr id="2" name="Freeform 107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8"/>
          <p:cNvSpPr/>
          <p:nvPr/>
        </p:nvSpPr>
        <p:spPr>
          <a:xfrm>
            <a:off x="11800331" y="0"/>
            <a:ext cx="387095" cy="6857999"/>
          </a:xfrm>
          <a:custGeom>
            <a:avLst/>
            <a:gdLst>
              <a:gd name="connsiteX0" fmla="*/ 0 w 387095"/>
              <a:gd name="connsiteY0" fmla="*/ 6857999 h 6857999"/>
              <a:gd name="connsiteX1" fmla="*/ 387095 w 387095"/>
              <a:gd name="connsiteY1" fmla="*/ 6857999 h 6857999"/>
              <a:gd name="connsiteX2" fmla="*/ 387095 w 387095"/>
              <a:gd name="connsiteY2" fmla="*/ 0 h 6857999"/>
              <a:gd name="connsiteX3" fmla="*/ 0 w 387095"/>
              <a:gd name="connsiteY3" fmla="*/ 0 h 6857999"/>
              <a:gd name="connsiteX4" fmla="*/ 0 w 38709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095" h="6857999">
                <a:moveTo>
                  <a:pt x="0" y="6857999"/>
                </a:moveTo>
                <a:lnTo>
                  <a:pt x="387095" y="6857999"/>
                </a:lnTo>
                <a:lnTo>
                  <a:pt x="38709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00001A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9"/>
          <p:cNvSpPr/>
          <p:nvPr/>
        </p:nvSpPr>
        <p:spPr>
          <a:xfrm>
            <a:off x="717550" y="298450"/>
            <a:ext cx="10750550" cy="704850"/>
          </a:xfrm>
          <a:custGeom>
            <a:avLst/>
            <a:gdLst>
              <a:gd name="connsiteX0" fmla="*/ 9398 w 10750550"/>
              <a:gd name="connsiteY0" fmla="*/ 710438 h 704850"/>
              <a:gd name="connsiteX1" fmla="*/ 10752073 w 10750550"/>
              <a:gd name="connsiteY1" fmla="*/ 710438 h 704850"/>
              <a:gd name="connsiteX2" fmla="*/ 10752073 w 10750550"/>
              <a:gd name="connsiteY2" fmla="*/ 6350 h 704850"/>
              <a:gd name="connsiteX3" fmla="*/ 9398 w 10750550"/>
              <a:gd name="connsiteY3" fmla="*/ 6350 h 704850"/>
              <a:gd name="connsiteX4" fmla="*/ 9398 w 107505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0550" h="704850">
                <a:moveTo>
                  <a:pt x="9398" y="710438"/>
                </a:moveTo>
                <a:lnTo>
                  <a:pt x="10752073" y="710438"/>
                </a:lnTo>
                <a:lnTo>
                  <a:pt x="10752073" y="6350"/>
                </a:lnTo>
                <a:lnTo>
                  <a:pt x="9398" y="6350"/>
                </a:lnTo>
                <a:lnTo>
                  <a:pt x="9398" y="710438"/>
                </a:lnTo>
                <a:close/>
              </a:path>
            </a:pathLst>
          </a:custGeom>
          <a:solidFill>
            <a:srgbClr val="C6414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2"/>
          <p:cNvSpPr/>
          <p:nvPr/>
        </p:nvSpPr>
        <p:spPr>
          <a:xfrm>
            <a:off x="5148579" y="6431279"/>
            <a:ext cx="1684020" cy="33020"/>
          </a:xfrm>
          <a:custGeom>
            <a:avLst/>
            <a:gdLst>
              <a:gd name="connsiteX0" fmla="*/ 8763 w 1684020"/>
              <a:gd name="connsiteY0" fmla="*/ 17640 h 33020"/>
              <a:gd name="connsiteX1" fmla="*/ 429767 w 1684020"/>
              <a:gd name="connsiteY1" fmla="*/ 17640 h 33020"/>
              <a:gd name="connsiteX2" fmla="*/ 850773 w 1684020"/>
              <a:gd name="connsiteY2" fmla="*/ 17640 h 33020"/>
              <a:gd name="connsiteX3" fmla="*/ 1271778 w 1684020"/>
              <a:gd name="connsiteY3" fmla="*/ 17640 h 33020"/>
              <a:gd name="connsiteX4" fmla="*/ 1692783 w 1684020"/>
              <a:gd name="connsiteY4" fmla="*/ 17640 h 33020"/>
              <a:gd name="connsiteX5" fmla="*/ 1692783 w 1684020"/>
              <a:gd name="connsiteY5" fmla="*/ 40500 h 33020"/>
              <a:gd name="connsiteX6" fmla="*/ 1271778 w 1684020"/>
              <a:gd name="connsiteY6" fmla="*/ 40500 h 33020"/>
              <a:gd name="connsiteX7" fmla="*/ 850773 w 1684020"/>
              <a:gd name="connsiteY7" fmla="*/ 40500 h 33020"/>
              <a:gd name="connsiteX8" fmla="*/ 429767 w 1684020"/>
              <a:gd name="connsiteY8" fmla="*/ 40500 h 33020"/>
              <a:gd name="connsiteX9" fmla="*/ 8763 w 1684020"/>
              <a:gd name="connsiteY9" fmla="*/ 40500 h 33020"/>
              <a:gd name="connsiteX10" fmla="*/ 8763 w 1684020"/>
              <a:gd name="connsiteY10" fmla="*/ 1764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4020" h="33020">
                <a:moveTo>
                  <a:pt x="8763" y="17640"/>
                </a:moveTo>
                <a:lnTo>
                  <a:pt x="429767" y="17640"/>
                </a:lnTo>
                <a:lnTo>
                  <a:pt x="850773" y="17640"/>
                </a:lnTo>
                <a:lnTo>
                  <a:pt x="1271778" y="17640"/>
                </a:lnTo>
                <a:lnTo>
                  <a:pt x="1692783" y="17640"/>
                </a:lnTo>
                <a:lnTo>
                  <a:pt x="1692783" y="40500"/>
                </a:lnTo>
                <a:lnTo>
                  <a:pt x="1271778" y="40500"/>
                </a:lnTo>
                <a:lnTo>
                  <a:pt x="850773" y="40500"/>
                </a:lnTo>
                <a:lnTo>
                  <a:pt x="429767" y="40500"/>
                </a:lnTo>
                <a:lnTo>
                  <a:pt x="8763" y="40500"/>
                </a:lnTo>
                <a:lnTo>
                  <a:pt x="8763" y="1764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114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212A3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5"/>
          <p:cNvSpPr/>
          <p:nvPr/>
        </p:nvSpPr>
        <p:spPr>
          <a:xfrm>
            <a:off x="11231880" y="6088379"/>
            <a:ext cx="858520" cy="680720"/>
          </a:xfrm>
          <a:custGeom>
            <a:avLst/>
            <a:gdLst>
              <a:gd name="connsiteX0" fmla="*/ 870203 w 858520"/>
              <a:gd name="connsiteY0" fmla="*/ 19812 h 680720"/>
              <a:gd name="connsiteX1" fmla="*/ 438911 w 858520"/>
              <a:gd name="connsiteY1" fmla="*/ 19812 h 680720"/>
              <a:gd name="connsiteX2" fmla="*/ 7619 w 858520"/>
              <a:gd name="connsiteY2" fmla="*/ 350520 h 680720"/>
              <a:gd name="connsiteX3" fmla="*/ 438911 w 858520"/>
              <a:gd name="connsiteY3" fmla="*/ 681228 h 680720"/>
              <a:gd name="connsiteX4" fmla="*/ 870203 w 858520"/>
              <a:gd name="connsiteY4" fmla="*/ 681228 h 680720"/>
              <a:gd name="connsiteX5" fmla="*/ 870203 w 858520"/>
              <a:gd name="connsiteY5" fmla="*/ 19812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520" h="680720">
                <a:moveTo>
                  <a:pt x="870203" y="19812"/>
                </a:moveTo>
                <a:lnTo>
                  <a:pt x="438911" y="19812"/>
                </a:lnTo>
                <a:cubicBezTo>
                  <a:pt x="200659" y="19812"/>
                  <a:pt x="7619" y="167868"/>
                  <a:pt x="7619" y="350520"/>
                </a:cubicBezTo>
                <a:cubicBezTo>
                  <a:pt x="7619" y="533159"/>
                  <a:pt x="200659" y="681228"/>
                  <a:pt x="438911" y="681228"/>
                </a:cubicBezTo>
                <a:lnTo>
                  <a:pt x="870203" y="681228"/>
                </a:lnTo>
                <a:lnTo>
                  <a:pt x="870203" y="1981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12191">
            <a:solidFill>
              <a:srgbClr val="212A3F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7" name="Picture 1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9100" y="6537959"/>
            <a:ext cx="205740" cy="205740"/>
          </a:xfrm>
          <a:prstGeom prst="rect">
            <a:avLst/>
          </a:prstGeom>
        </p:spPr>
      </p:pic>
      <p:pic>
        <p:nvPicPr>
          <p:cNvPr id="118" name="Picture 1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9159" y="2423160"/>
            <a:ext cx="2468880" cy="3611879"/>
          </a:xfrm>
          <a:prstGeom prst="rect">
            <a:avLst/>
          </a:prstGeom>
        </p:spPr>
      </p:pic>
      <p:sp>
        <p:nvSpPr>
          <p:cNvPr id="4" name="TextBox 118"/>
          <p:cNvSpPr txBox="1"/>
          <p:nvPr/>
        </p:nvSpPr>
        <p:spPr>
          <a:xfrm>
            <a:off x="827227" y="398017"/>
            <a:ext cx="10549483" cy="57749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801928">
              <a:lnSpc>
                <a:spcPct val="100000"/>
              </a:lnSpc>
            </a:pP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Atelier</a:t>
            </a:r>
            <a:r>
              <a:rPr lang="en-US" altLang="zh-CN" sz="4000" b="1" spc="-1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Maintien</a:t>
            </a:r>
            <a:r>
              <a:rPr lang="en-US" altLang="zh-CN" sz="4000" b="1" spc="-1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dans</a:t>
            </a:r>
            <a:r>
              <a:rPr lang="en-US" altLang="zh-CN" sz="4000" b="1" spc="-1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l’emploi</a:t>
            </a:r>
            <a:r>
              <a:rPr lang="en-US" altLang="zh-CN" sz="4000" b="1" spc="-10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et</a:t>
            </a:r>
            <a:r>
              <a:rPr lang="en-US" altLang="zh-CN" sz="4000" b="1" spc="-10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4000" b="1" dirty="0">
                <a:solidFill>
                  <a:srgbClr val="FEFEFE"/>
                </a:solidFill>
                <a:latin typeface="Calibri"/>
                <a:ea typeface="Calibri"/>
              </a:rPr>
              <a:t>handicap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4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Vous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souhaitez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mieux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connaitre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dispositifs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et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les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acteurs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du</a:t>
            </a:r>
            <a:r>
              <a:rPr lang="en-US" altLang="zh-CN" sz="24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maintien</a:t>
            </a:r>
            <a:r>
              <a:rPr lang="en-US" altLang="zh-CN" sz="24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dans</a:t>
            </a:r>
            <a:r>
              <a:rPr lang="en-US" altLang="zh-CN" sz="2400" i="1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Calibri"/>
                <a:ea typeface="Calibri"/>
              </a:rPr>
              <a:t>l’emploi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54"/>
              </a:lnSpc>
            </a:pPr>
            <a:endParaRPr lang="en-US" dirty="0"/>
          </a:p>
          <a:p>
            <a:pPr marL="0" indent="118872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destination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employeurs</a:t>
            </a:r>
            <a:r>
              <a:rPr lang="en-US" altLang="zh-CN" sz="18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encadrants</a:t>
            </a:r>
            <a:r>
              <a:rPr lang="en-US" altLang="zh-CN" sz="1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responsables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89"/>
              </a:lnSpc>
            </a:pPr>
            <a:endParaRPr lang="en-US" dirty="0"/>
          </a:p>
          <a:p>
            <a:pPr marL="113385" hangingPunct="0">
              <a:lnSpc>
                <a:spcPct val="95833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Intervenant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Prévention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des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Risques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Professionnels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(IPRP)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dirty="0"/>
            </a:b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En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collaboration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avec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Cap</a:t>
            </a:r>
            <a:r>
              <a:rPr lang="en-US" altLang="zh-CN" sz="1800" spc="-9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Emploi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89"/>
              </a:lnSpc>
            </a:pPr>
            <a:endParaRPr lang="en-US" dirty="0"/>
          </a:p>
          <a:p>
            <a:pPr marL="0" indent="118872">
              <a:lnSpc>
                <a:spcPct val="100000"/>
              </a:lnSpc>
            </a:pP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Jeudi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novembre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2025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9h15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12h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à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l’Isle</a:t>
            </a:r>
            <a:r>
              <a:rPr lang="en-US" altLang="zh-CN" sz="1800" b="1" spc="9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d’Espagnac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 marL="0" indent="113385">
              <a:lnSpc>
                <a:spcPct val="100000"/>
              </a:lnSpc>
            </a:pP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Durée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en-US" altLang="zh-CN" sz="1800" b="1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Calibri"/>
                <a:ea typeface="Calibri"/>
              </a:rPr>
              <a:t>2h30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70"/>
              </a:lnSpc>
            </a:pPr>
            <a:endParaRPr lang="en-US" dirty="0"/>
          </a:p>
        </p:txBody>
      </p:sp>
      <p:sp>
        <p:nvSpPr>
          <p:cNvPr id="119" name="TextBox 119"/>
          <p:cNvSpPr txBox="1"/>
          <p:nvPr/>
        </p:nvSpPr>
        <p:spPr>
          <a:xfrm>
            <a:off x="11481816" y="6363309"/>
            <a:ext cx="520644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spc="-10" dirty="0">
                <a:solidFill>
                  <a:srgbClr val="FEFEFE"/>
                </a:solidFill>
                <a:latin typeface="Calibri"/>
                <a:ea typeface="Calibri"/>
              </a:rPr>
              <a:t>RETO</a:t>
            </a:r>
            <a:r>
              <a:rPr lang="en-US" altLang="zh-CN" sz="1200" spc="-5" dirty="0">
                <a:solidFill>
                  <a:srgbClr val="FEFEFE"/>
                </a:solidFill>
                <a:latin typeface="Calibri"/>
                <a:ea typeface="Calibri"/>
              </a:rPr>
              <a:t>UR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32946E4-568A-13B6-9EF6-46E59C29DE5B}"/>
              </a:ext>
            </a:extLst>
          </p:cNvPr>
          <p:cNvGrpSpPr/>
          <p:nvPr/>
        </p:nvGrpSpPr>
        <p:grpSpPr>
          <a:xfrm>
            <a:off x="4754879" y="5923279"/>
            <a:ext cx="2804161" cy="744221"/>
            <a:chOff x="4754879" y="5923279"/>
            <a:chExt cx="2804161" cy="744221"/>
          </a:xfrm>
        </p:grpSpPr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7ADF547-4A32-F0AA-38F8-CAAF980101CB}"/>
                </a:ext>
              </a:extLst>
            </p:cNvPr>
            <p:cNvSpPr/>
            <p:nvPr/>
          </p:nvSpPr>
          <p:spPr>
            <a:xfrm>
              <a:off x="4754879" y="5923279"/>
              <a:ext cx="2458720" cy="718820"/>
            </a:xfrm>
            <a:custGeom>
              <a:avLst/>
              <a:gdLst>
                <a:gd name="connsiteX0" fmla="*/ 19811 w 2458720"/>
                <a:gd name="connsiteY0" fmla="*/ 132080 h 718820"/>
                <a:gd name="connsiteX1" fmla="*/ 137667 w 2458720"/>
                <a:gd name="connsiteY1" fmla="*/ 14224 h 718820"/>
                <a:gd name="connsiteX2" fmla="*/ 2352548 w 2458720"/>
                <a:gd name="connsiteY2" fmla="*/ 14224 h 718820"/>
                <a:gd name="connsiteX3" fmla="*/ 2470403 w 2458720"/>
                <a:gd name="connsiteY3" fmla="*/ 132080 h 718820"/>
                <a:gd name="connsiteX4" fmla="*/ 2470403 w 2458720"/>
                <a:gd name="connsiteY4" fmla="*/ 603504 h 718820"/>
                <a:gd name="connsiteX5" fmla="*/ 2352548 w 2458720"/>
                <a:gd name="connsiteY5" fmla="*/ 721360 h 718820"/>
                <a:gd name="connsiteX6" fmla="*/ 137667 w 2458720"/>
                <a:gd name="connsiteY6" fmla="*/ 721360 h 718820"/>
                <a:gd name="connsiteX7" fmla="*/ 19811 w 2458720"/>
                <a:gd name="connsiteY7" fmla="*/ 603504 h 718820"/>
                <a:gd name="connsiteX8" fmla="*/ 19811 w 2458720"/>
                <a:gd name="connsiteY8" fmla="*/ 132080 h 71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720" h="718820">
                  <a:moveTo>
                    <a:pt x="19811" y="132080"/>
                  </a:moveTo>
                  <a:cubicBezTo>
                    <a:pt x="19811" y="66992"/>
                    <a:pt x="72516" y="14224"/>
                    <a:pt x="137667" y="14224"/>
                  </a:cubicBezTo>
                  <a:lnTo>
                    <a:pt x="2352548" y="14224"/>
                  </a:lnTo>
                  <a:cubicBezTo>
                    <a:pt x="2417699" y="14224"/>
                    <a:pt x="2470403" y="66992"/>
                    <a:pt x="2470403" y="132080"/>
                  </a:cubicBezTo>
                  <a:lnTo>
                    <a:pt x="2470403" y="603504"/>
                  </a:lnTo>
                  <a:cubicBezTo>
                    <a:pt x="2470403" y="668592"/>
                    <a:pt x="2417699" y="721360"/>
                    <a:pt x="2352548" y="721360"/>
                  </a:cubicBezTo>
                  <a:lnTo>
                    <a:pt x="137667" y="721360"/>
                  </a:lnTo>
                  <a:cubicBezTo>
                    <a:pt x="72516" y="721360"/>
                    <a:pt x="19811" y="668592"/>
                    <a:pt x="19811" y="603504"/>
                  </a:cubicBezTo>
                  <a:lnTo>
                    <a:pt x="19811" y="132080"/>
                  </a:lnTo>
                  <a:close/>
                </a:path>
              </a:pathLst>
            </a:custGeom>
            <a:solidFill>
              <a:srgbClr val="EB7B2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5B293621-7637-2279-A0BF-D1DAF403FEDC}"/>
                </a:ext>
              </a:extLst>
            </p:cNvPr>
            <p:cNvSpPr txBox="1"/>
            <p:nvPr/>
          </p:nvSpPr>
          <p:spPr>
            <a:xfrm>
              <a:off x="4974336" y="6088379"/>
              <a:ext cx="2239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      </a:t>
              </a:r>
              <a:r>
                <a:rPr lang="fr-FR" sz="2400" dirty="0">
                  <a:hlinkClick r:id="rId5"/>
                </a:rPr>
                <a:t>Je m’inscris</a:t>
              </a:r>
              <a:endParaRPr lang="fr-FR" sz="2400" dirty="0"/>
            </a:p>
          </p:txBody>
        </p:sp>
        <p:pic>
          <p:nvPicPr>
            <p:cNvPr id="8" name="Picture 44">
              <a:extLst>
                <a:ext uri="{FF2B5EF4-FFF2-40B4-BE49-F238E27FC236}">
                  <a16:creationId xmlns:a16="http://schemas.microsoft.com/office/drawing/2014/main" id="{7901A560-362C-05CB-7A35-A4D96BB852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96100" y="6233160"/>
              <a:ext cx="662940" cy="4343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648</Words>
  <Application>Microsoft Office PowerPoint</Application>
  <PresentationFormat>Grand écran</PresentationFormat>
  <Paragraphs>248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Aptos</vt:lpstr>
      <vt:lpstr>Arial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Anne CLAPAUD</dc:creator>
  <cp:lastModifiedBy>Anne  CLAPAUD</cp:lastModifiedBy>
  <cp:revision>2</cp:revision>
  <dcterms:created xsi:type="dcterms:W3CDTF">2011-01-21T15:00:27Z</dcterms:created>
  <dcterms:modified xsi:type="dcterms:W3CDTF">2025-08-19T12:23:16Z</dcterms:modified>
</cp:coreProperties>
</file>